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82" r:id="rId2"/>
    <p:sldMasterId id="2147483695" r:id="rId3"/>
    <p:sldMasterId id="2147483708" r:id="rId4"/>
    <p:sldMasterId id="2147483721" r:id="rId5"/>
    <p:sldMasterId id="2147483734" r:id="rId6"/>
    <p:sldMasterId id="2147483747" r:id="rId7"/>
    <p:sldMasterId id="2147483760" r:id="rId8"/>
    <p:sldMasterId id="2147483799" r:id="rId9"/>
  </p:sldMasterIdLst>
  <p:notesMasterIdLst>
    <p:notesMasterId r:id="rId51"/>
  </p:notesMasterIdLst>
  <p:handoutMasterIdLst>
    <p:handoutMasterId r:id="rId52"/>
  </p:handoutMasterIdLst>
  <p:sldIdLst>
    <p:sldId id="258" r:id="rId10"/>
    <p:sldId id="320" r:id="rId11"/>
    <p:sldId id="379" r:id="rId12"/>
    <p:sldId id="358" r:id="rId13"/>
    <p:sldId id="359" r:id="rId14"/>
    <p:sldId id="306" r:id="rId15"/>
    <p:sldId id="312" r:id="rId16"/>
    <p:sldId id="381" r:id="rId17"/>
    <p:sldId id="382" r:id="rId18"/>
    <p:sldId id="380" r:id="rId19"/>
    <p:sldId id="363" r:id="rId20"/>
    <p:sldId id="345" r:id="rId21"/>
    <p:sldId id="369" r:id="rId22"/>
    <p:sldId id="317" r:id="rId23"/>
    <p:sldId id="348" r:id="rId24"/>
    <p:sldId id="319" r:id="rId25"/>
    <p:sldId id="321" r:id="rId26"/>
    <p:sldId id="318" r:id="rId27"/>
    <p:sldId id="315" r:id="rId28"/>
    <p:sldId id="346" r:id="rId29"/>
    <p:sldId id="354" r:id="rId30"/>
    <p:sldId id="304" r:id="rId31"/>
    <p:sldId id="371" r:id="rId32"/>
    <p:sldId id="364" r:id="rId33"/>
    <p:sldId id="365" r:id="rId34"/>
    <p:sldId id="366" r:id="rId35"/>
    <p:sldId id="367" r:id="rId36"/>
    <p:sldId id="341" r:id="rId37"/>
    <p:sldId id="351" r:id="rId38"/>
    <p:sldId id="326" r:id="rId39"/>
    <p:sldId id="325" r:id="rId40"/>
    <p:sldId id="327" r:id="rId41"/>
    <p:sldId id="328" r:id="rId42"/>
    <p:sldId id="368" r:id="rId43"/>
    <p:sldId id="370" r:id="rId44"/>
    <p:sldId id="330" r:id="rId45"/>
    <p:sldId id="331" r:id="rId46"/>
    <p:sldId id="342" r:id="rId47"/>
    <p:sldId id="334" r:id="rId48"/>
    <p:sldId id="337" r:id="rId49"/>
    <p:sldId id="378"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933"/>
    <a:srgbClr val="35D4C7"/>
    <a:srgbClr val="6DEDD9"/>
    <a:srgbClr val="CE0924"/>
    <a:srgbClr val="3B73AF"/>
    <a:srgbClr val="14892D"/>
    <a:srgbClr val="00AED1"/>
    <a:srgbClr val="A6256E"/>
    <a:srgbClr val="0070C0"/>
    <a:srgbClr val="4177B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90" autoAdjust="0"/>
    <p:restoredTop sz="66048" autoAdjust="0"/>
  </p:normalViewPr>
  <p:slideViewPr>
    <p:cSldViewPr snapToGrid="0">
      <p:cViewPr varScale="1">
        <p:scale>
          <a:sx n="45" d="100"/>
          <a:sy n="45" d="100"/>
        </p:scale>
        <p:origin x="2322" y="42"/>
      </p:cViewPr>
      <p:guideLst>
        <p:guide orient="horz" pos="2136"/>
        <p:guide pos="288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varScale="1">
        <p:scale>
          <a:sx n="76" d="100"/>
          <a:sy n="76" d="100"/>
        </p:scale>
        <p:origin x="350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smtClean="0">
                <a:cs typeface="+mn-cs"/>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cs typeface="+mn-cs"/>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800" dirty="0" smtClean="0">
                <a:cs typeface="+mn-cs"/>
              </a:defRPr>
            </a:lvl1pPr>
          </a:lstStyle>
          <a:p>
            <a:pPr>
              <a:defRPr/>
            </a:pPr>
            <a:r>
              <a:rPr lang="en-US"/>
              <a:t>IBM Analytics © 2017 IBM Corporation</a:t>
            </a:r>
            <a:endParaRPr lang="en-US" sz="120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cs typeface="+mn-cs"/>
              </a:defRPr>
            </a:lvl1pPr>
          </a:lstStyle>
          <a:p>
            <a:pPr>
              <a:defRPr/>
            </a:pPr>
            <a:fld id="{D674A4ED-63EB-DF4F-8B48-B32E0391414B}" type="slidenum">
              <a:rPr lang="en-US"/>
              <a:pPr>
                <a:defRPr/>
              </a:pPr>
              <a:t>‹Nº›</a:t>
            </a:fld>
            <a:endParaRPr lang="en-US"/>
          </a:p>
        </p:txBody>
      </p:sp>
    </p:spTree>
    <p:extLst>
      <p:ext uri="{BB962C8B-B14F-4D97-AF65-F5344CB8AC3E}">
        <p14:creationId xmlns:p14="http://schemas.microsoft.com/office/powerpoint/2010/main" val="1288488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900" smtClean="0">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900" smtClean="0">
                <a:cs typeface="+mn-cs"/>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616522" y="642745"/>
            <a:ext cx="3678229" cy="275867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8197" name="Rectangle 5"/>
          <p:cNvSpPr>
            <a:spLocks noGrp="1" noChangeArrowheads="1"/>
          </p:cNvSpPr>
          <p:nvPr>
            <p:ph type="body" sz="quarter" idx="3"/>
          </p:nvPr>
        </p:nvSpPr>
        <p:spPr bwMode="auto">
          <a:xfrm>
            <a:off x="451998" y="3573641"/>
            <a:ext cx="6005122" cy="488455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900" dirty="0" smtClean="0">
                <a:cs typeface="+mn-cs"/>
              </a:defRPr>
            </a:lvl1pPr>
          </a:lstStyle>
          <a:p>
            <a:pPr>
              <a:defRPr/>
            </a:pPr>
            <a:r>
              <a:rPr lang="en-US"/>
              <a:t>IBM Analytics © 2017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900" smtClean="0">
                <a:cs typeface="+mn-cs"/>
              </a:defRPr>
            </a:lvl1pPr>
          </a:lstStyle>
          <a:p>
            <a:pPr>
              <a:defRPr/>
            </a:pPr>
            <a:fld id="{040B581C-626E-294F-B722-58DBE953966B}" type="slidenum">
              <a:rPr lang="en-US" smtClean="0"/>
              <a:pPr>
                <a:defRPr/>
              </a:pPr>
              <a:t>‹Nº›</a:t>
            </a:fld>
            <a:endParaRPr lang="en-US"/>
          </a:p>
        </p:txBody>
      </p:sp>
    </p:spTree>
    <p:extLst>
      <p:ext uri="{BB962C8B-B14F-4D97-AF65-F5344CB8AC3E}">
        <p14:creationId xmlns:p14="http://schemas.microsoft.com/office/powerpoint/2010/main" val="52152836"/>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9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9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9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9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9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ry.github.io/levels/1/challenges/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A29AEFC-F65E-6343-A56A-79CAA0DBC2EA}" type="slidenum">
              <a:rPr lang="en-US"/>
              <a:pPr>
                <a:defRPr/>
              </a:pPr>
              <a:t>1</a:t>
            </a:fld>
            <a:endParaRPr lang="en-US" dirty="0"/>
          </a:p>
        </p:txBody>
      </p:sp>
      <p:sp>
        <p:nvSpPr>
          <p:cNvPr id="68610" name="Rectangle 2"/>
          <p:cNvSpPr>
            <a:spLocks noGrp="1" noRot="1" noChangeAspect="1" noChangeArrowheads="1" noTextEdit="1"/>
          </p:cNvSpPr>
          <p:nvPr>
            <p:ph type="sldImg"/>
          </p:nvPr>
        </p:nvSpPr>
        <p:spPr>
          <a:xfrm>
            <a:off x="1616075" y="642938"/>
            <a:ext cx="3678238" cy="2759075"/>
          </a:xfrm>
          <a:ln/>
          <a:extLst>
            <a:ext uri="{FAA26D3D-D897-4be2-8F04-BA451C77F1D7}">
              <ma14:placeholderFlag xmlns="" xmlns:ma14="http://schemas.microsoft.com/office/mac/drawingml/2011/main" val="1"/>
            </a:ext>
          </a:extLst>
        </p:spPr>
      </p:sp>
      <p:sp>
        <p:nvSpPr>
          <p:cNvPr id="68611" name="Rectangle 3"/>
          <p:cNvSpPr>
            <a:spLocks noGrp="1" noChangeArrowheads="1"/>
          </p:cNvSpPr>
          <p:nvPr>
            <p:ph type="body" idx="1"/>
          </p:nvPr>
        </p:nvSpPr>
        <p:spPr/>
        <p:txBody>
          <a:bodyPr/>
          <a:lstStyle/>
          <a:p>
            <a:r>
              <a:rPr lang="en-US" sz="1200" dirty="0">
                <a:cs typeface="+mn-cs"/>
              </a:rPr>
              <a:t>This deck provides a brief overview of the “IBM Data Science Experience” (DSX). This is our</a:t>
            </a:r>
            <a:r>
              <a:rPr lang="en-US" sz="1200" baseline="0" dirty="0">
                <a:cs typeface="+mn-cs"/>
              </a:rPr>
              <a:t> offering to the Data Scientist persona in our next generation platform called Watson Data Platform. DSX initially moved to “closed beta” in June, 2016 and is now Generally Available (GA) as of November, 2016.</a:t>
            </a:r>
          </a:p>
          <a:p>
            <a:endParaRPr lang="en-US" sz="1200" dirty="0">
              <a:cs typeface="+mn-cs"/>
            </a:endParaRPr>
          </a:p>
          <a:p>
            <a:r>
              <a:rPr lang="en-US" sz="1200" dirty="0">
                <a:cs typeface="+mn-cs"/>
              </a:rPr>
              <a:t>If you have questions or concerns about this deck,</a:t>
            </a:r>
            <a:r>
              <a:rPr lang="en-US" sz="1200" baseline="0" dirty="0">
                <a:cs typeface="+mn-cs"/>
              </a:rPr>
              <a:t> please contact</a:t>
            </a:r>
            <a:r>
              <a:rPr lang="en-US" sz="1200" dirty="0">
                <a:cs typeface="+mn-cs"/>
              </a:rPr>
              <a:t>:</a:t>
            </a:r>
          </a:p>
          <a:p>
            <a:endParaRPr lang="en-US" sz="1200" dirty="0">
              <a:cs typeface="+mn-cs"/>
            </a:endParaRPr>
          </a:p>
          <a:p>
            <a:r>
              <a:rPr lang="en-US" sz="1200" baseline="0" dirty="0">
                <a:cs typeface="+mn-cs"/>
              </a:rPr>
              <a:t>Shashank BK (shashank@ca.ibm.com) - </a:t>
            </a:r>
            <a:r>
              <a:rPr lang="en-US" sz="1200" kern="1200" dirty="0">
                <a:solidFill>
                  <a:schemeClr val="tx1"/>
                </a:solidFill>
                <a:latin typeface="Arial" charset="0"/>
                <a:ea typeface="ＭＳ Ｐゴシック" charset="0"/>
                <a:cs typeface="ＭＳ Ｐゴシック" charset="0"/>
              </a:rPr>
              <a:t>Worldwide Data Science Competitive</a:t>
            </a:r>
            <a:r>
              <a:rPr lang="en-US" sz="1200" kern="1200" baseline="0" dirty="0">
                <a:solidFill>
                  <a:schemeClr val="tx1"/>
                </a:solidFill>
                <a:latin typeface="Arial" charset="0"/>
                <a:ea typeface="ＭＳ Ｐゴシック" charset="0"/>
                <a:cs typeface="ＭＳ Ｐゴシック" charset="0"/>
              </a:rPr>
              <a:t> and Product Strategy</a:t>
            </a:r>
            <a:br>
              <a:rPr lang="en-US" sz="1200" dirty="0"/>
            </a:br>
            <a:endParaRPr lang="en-US" sz="1200" dirty="0"/>
          </a:p>
          <a:p>
            <a:r>
              <a:rPr lang="en-US" sz="1200" dirty="0"/>
              <a:t>The</a:t>
            </a:r>
            <a:r>
              <a:rPr lang="en-US" sz="1200" baseline="0" dirty="0"/>
              <a:t> Slack channel for DSX is #win-</a:t>
            </a:r>
            <a:r>
              <a:rPr lang="es-CO" sz="1200" baseline="0" noProof="0" dirty="0" err="1"/>
              <a:t>datascientists</a:t>
            </a:r>
            <a:endParaRPr lang="es-CO" sz="1200" noProof="0" dirty="0"/>
          </a:p>
          <a:p>
            <a:pPr eaLnBrk="1" hangingPunct="1">
              <a:defRPr/>
            </a:pPr>
            <a:r>
              <a:rPr lang="en-US" sz="1200" dirty="0">
                <a:cs typeface="+mn-cs"/>
              </a:rPr>
              <a:t>The URL to access DSX is datascience.ibm.com</a:t>
            </a:r>
          </a:p>
        </p:txBody>
      </p:sp>
    </p:spTree>
    <p:extLst>
      <p:ext uri="{BB962C8B-B14F-4D97-AF65-F5344CB8AC3E}">
        <p14:creationId xmlns:p14="http://schemas.microsoft.com/office/powerpoint/2010/main" val="793367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Projects allow different users and personas to share sets of assets while building their data products. For example, you can create a Project, add in your assets such as a notebook and files in object storage, and then add collaborators such as your co-workers. Your collaborators can have different permission rights too. Maybe you’ll make some of your collaborators Editors of the Project, others Viewers, and maybe a couple of people will have Admin rights.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You can also easily share notebooks with others by posting its permalink in view-only mode on Twitter, GitHub, Slack, and so on.</a:t>
            </a:r>
            <a:endParaRPr lang="en-US" sz="1200" dirty="0"/>
          </a:p>
          <a:p>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3903113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dirty="0"/>
              <a:t>We recently announced the integration of GitHub with the IBM Data Science Experience to enhance the collaboration between data scientists. Now you can combine code, data and visualizations in real-time with your colleagues.</a:t>
            </a:r>
          </a:p>
          <a:p>
            <a:endParaRPr lang="en-US" dirty="0"/>
          </a:p>
          <a:p>
            <a:r>
              <a:rPr lang="en-US" dirty="0"/>
              <a:t>The</a:t>
            </a:r>
            <a:r>
              <a:rPr lang="en-US" baseline="0" dirty="0"/>
              <a:t> various ways you can use </a:t>
            </a:r>
            <a:r>
              <a:rPr lang="en-US" dirty="0"/>
              <a:t>GitHub with the Data Science Experience are listed</a:t>
            </a:r>
            <a:r>
              <a:rPr lang="en-US" baseline="0" dirty="0"/>
              <a:t> below</a:t>
            </a:r>
            <a:r>
              <a:rPr lang="en-US" dirty="0"/>
              <a:t>:</a:t>
            </a:r>
          </a:p>
          <a:p>
            <a:r>
              <a:rPr lang="en-US" dirty="0"/>
              <a:t>1- Connect your GitHub account with DSX</a:t>
            </a:r>
          </a:p>
          <a:p>
            <a:r>
              <a:rPr lang="en-US" dirty="0"/>
              <a:t>2- Connect a GitHub repo to a DSX Project</a:t>
            </a:r>
          </a:p>
          <a:p>
            <a:r>
              <a:rPr lang="en-US" dirty="0"/>
              <a:t>3- Publish your notebook to GitHub</a:t>
            </a:r>
          </a:p>
          <a:p>
            <a:r>
              <a:rPr lang="en-US" dirty="0"/>
              <a:t>4- Import notebooks from GitHub </a:t>
            </a:r>
          </a:p>
          <a:p>
            <a:endParaRPr lang="en-US" dirty="0"/>
          </a:p>
          <a:p>
            <a:r>
              <a:rPr lang="en-US" dirty="0"/>
              <a:t>Not too</a:t>
            </a:r>
            <a:r>
              <a:rPr lang="en-US" baseline="0" dirty="0"/>
              <a:t> sure what </a:t>
            </a:r>
            <a:r>
              <a:rPr lang="en-US" baseline="0" dirty="0" err="1"/>
              <a:t>Git</a:t>
            </a:r>
            <a:r>
              <a:rPr lang="en-US" baseline="0" dirty="0"/>
              <a:t> is ? No problem, check out the appendix for further information and also take this simple 15 minute online course to get familiar with it:</a:t>
            </a:r>
            <a:r>
              <a:rPr lang="en-US" dirty="0"/>
              <a:t> </a:t>
            </a:r>
            <a:r>
              <a:rPr lang="en-US" dirty="0">
                <a:hlinkClick r:id="rId3"/>
              </a:rPr>
              <a:t>https://try.github.io/levels/1/challenges/1</a:t>
            </a:r>
            <a:endParaRPr lang="en-US" dirty="0"/>
          </a:p>
          <a:p>
            <a:endParaRPr lang="en-US" dirty="0"/>
          </a:p>
          <a:p>
            <a:r>
              <a:rPr lang="en-US" dirty="0"/>
              <a:t>For a step</a:t>
            </a:r>
            <a:r>
              <a:rPr lang="en-US" baseline="0" dirty="0"/>
              <a:t> by step approach (with screenshots) to connect your DSX and GitHub please look here: http://</a:t>
            </a:r>
            <a:r>
              <a:rPr lang="en-US" baseline="0" dirty="0" err="1"/>
              <a:t>datascience.ibm.com</a:t>
            </a:r>
            <a:r>
              <a:rPr lang="en-US" baseline="0" dirty="0"/>
              <a:t>/blog/github-integration-available-2/ </a:t>
            </a:r>
          </a:p>
          <a:p>
            <a:endParaRPr lang="en-US" baseline="0" dirty="0"/>
          </a:p>
          <a:p>
            <a:r>
              <a:rPr lang="en-US" dirty="0"/>
              <a:t>For customers and clients</a:t>
            </a:r>
            <a:r>
              <a:rPr lang="en-US" baseline="0" dirty="0"/>
              <a:t> who want version control but don’t feel too comfortable with </a:t>
            </a:r>
            <a:r>
              <a:rPr lang="en-US" baseline="0" dirty="0" err="1"/>
              <a:t>Git</a:t>
            </a:r>
            <a:r>
              <a:rPr lang="en-US" baseline="0" dirty="0"/>
              <a:t> w</a:t>
            </a:r>
            <a:r>
              <a:rPr lang="en-US" dirty="0"/>
              <a:t>e still have simplified Version Control available for you. This is based on </a:t>
            </a:r>
            <a:r>
              <a:rPr lang="en-US" dirty="0" err="1"/>
              <a:t>Jupyter</a:t>
            </a:r>
            <a:r>
              <a:rPr lang="en-US" dirty="0"/>
              <a:t> checkpoints and it is limited to 10 versions of each notebook. </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13</a:t>
            </a:fld>
            <a:endParaRPr lang="en-US"/>
          </a:p>
        </p:txBody>
      </p:sp>
    </p:spTree>
    <p:extLst>
      <p:ext uri="{BB962C8B-B14F-4D97-AF65-F5344CB8AC3E}">
        <p14:creationId xmlns:p14="http://schemas.microsoft.com/office/powerpoint/2010/main" val="2055540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In-context</a:t>
            </a:r>
            <a:r>
              <a:rPr lang="en-US" sz="1200" baseline="0" dirty="0"/>
              <a:t> learning and community are key components of Data Science Experience. In fact, once you log into the tool the first thing you will come across are these boxes </a:t>
            </a:r>
            <a:r>
              <a:rPr lang="mr-IN" sz="1200" baseline="0" dirty="0"/>
              <a:t>–</a:t>
            </a:r>
            <a:r>
              <a:rPr lang="en-US" sz="1200" baseline="0" dirty="0"/>
              <a:t> we call them community cards. </a:t>
            </a:r>
          </a:p>
          <a:p>
            <a:endParaRPr lang="en-US" sz="1200" baseline="0" dirty="0"/>
          </a:p>
          <a:p>
            <a:r>
              <a:rPr lang="en-US" sz="1200" dirty="0"/>
              <a:t>We have four types of cards – </a:t>
            </a:r>
            <a:r>
              <a:rPr lang="en-US" sz="1200" b="0" dirty="0"/>
              <a:t>data sets, notebooks, tutorials, and articles</a:t>
            </a:r>
            <a:r>
              <a:rPr lang="en-US" sz="1200" dirty="0"/>
              <a:t>. These are designed to make it easier for you to learn about data science and experiment with its various tools and techniques</a:t>
            </a:r>
            <a:r>
              <a:rPr lang="en-US" sz="1200" baseline="0" dirty="0"/>
              <a:t> on-the-fly as you work in DSX. We have hundreds of community cards today and we continue to add many more from the data science community.</a:t>
            </a:r>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2207244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On the bottom right-hand corner you will see a live chat feature via Intercom. Here you can chat with </a:t>
            </a:r>
            <a:r>
              <a:rPr lang="en-US" sz="900" kern="1200" dirty="0" err="1">
                <a:solidFill>
                  <a:schemeClr val="tx1"/>
                </a:solidFill>
                <a:effectLst/>
                <a:latin typeface="Arial" charset="0"/>
                <a:ea typeface="ＭＳ Ｐゴシック" charset="0"/>
                <a:cs typeface="ＭＳ Ｐゴシック" charset="0"/>
              </a:rPr>
              <a:t>IBMers</a:t>
            </a:r>
            <a:r>
              <a:rPr lang="en-US" sz="900" kern="1200" dirty="0">
                <a:solidFill>
                  <a:schemeClr val="tx1"/>
                </a:solidFill>
                <a:effectLst/>
                <a:latin typeface="Arial" charset="0"/>
                <a:ea typeface="ＭＳ Ｐゴシック" charset="0"/>
                <a:cs typeface="ＭＳ Ｐゴシック" charset="0"/>
              </a:rPr>
              <a:t> who are familiar with DSX. Many of these </a:t>
            </a:r>
            <a:r>
              <a:rPr lang="en-US" sz="900" kern="1200" dirty="0" err="1">
                <a:solidFill>
                  <a:schemeClr val="tx1"/>
                </a:solidFill>
                <a:effectLst/>
                <a:latin typeface="Arial" charset="0"/>
                <a:ea typeface="ＭＳ Ｐゴシック" charset="0"/>
                <a:cs typeface="ＭＳ Ｐゴシック" charset="0"/>
              </a:rPr>
              <a:t>IBMers</a:t>
            </a:r>
            <a:r>
              <a:rPr lang="en-US" sz="900" kern="1200" dirty="0">
                <a:solidFill>
                  <a:schemeClr val="tx1"/>
                </a:solidFill>
                <a:effectLst/>
                <a:latin typeface="Arial" charset="0"/>
                <a:ea typeface="ＭＳ Ｐゴシック" charset="0"/>
                <a:cs typeface="ＭＳ Ｐゴシック" charset="0"/>
              </a:rPr>
              <a:t> are DSX developers and offering managers.</a:t>
            </a: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Through this live chat feature you can also continue conversations the next time you log into DSX. We use the feedback captured through live chat and the offering’s instrumentation to guide our decisions in designing and developing Data Science Experience. We actually perform this</a:t>
            </a:r>
            <a:r>
              <a:rPr lang="en-US" sz="900" kern="1200" baseline="0" dirty="0">
                <a:solidFill>
                  <a:schemeClr val="tx1"/>
                </a:solidFill>
                <a:effectLst/>
                <a:latin typeface="Arial" charset="0"/>
                <a:ea typeface="ＭＳ Ｐゴシック" charset="0"/>
                <a:cs typeface="ＭＳ Ｐゴシック" charset="0"/>
              </a:rPr>
              <a:t> analysis </a:t>
            </a:r>
            <a:r>
              <a:rPr lang="en-US" sz="900" kern="1200" dirty="0">
                <a:solidFill>
                  <a:schemeClr val="tx1"/>
                </a:solidFill>
                <a:effectLst/>
                <a:latin typeface="Arial" charset="0"/>
                <a:ea typeface="ＭＳ Ｐゴシック" charset="0"/>
                <a:cs typeface="ＭＳ Ｐゴシック" charset="0"/>
              </a:rPr>
              <a:t>using DSX itself.</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372873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
                <a:srgbClr val="00B2EF"/>
              </a:buClr>
              <a:buSzTx/>
              <a:buFont typeface="Wingdings" panose="05000000000000000000" pitchFamily="2" charset="2"/>
              <a:buNone/>
              <a:tabLst/>
              <a:defRPr/>
            </a:pPr>
            <a:r>
              <a:rPr lang="en-US" sz="1200" baseline="0" dirty="0"/>
              <a:t>A major IBM value-add in DSX is our </a:t>
            </a:r>
            <a:r>
              <a:rPr lang="en-US" sz="1200" baseline="0" dirty="0" err="1"/>
              <a:t>Jupyter</a:t>
            </a:r>
            <a:r>
              <a:rPr lang="en-US" sz="1200" baseline="0" dirty="0"/>
              <a:t> Notebook integration (</a:t>
            </a:r>
            <a:r>
              <a:rPr lang="en-US" sz="1200" baseline="0" dirty="0" err="1"/>
              <a:t>Jupyter</a:t>
            </a:r>
            <a:r>
              <a:rPr lang="en-US" sz="1200" baseline="0" dirty="0"/>
              <a:t> was derived from the </a:t>
            </a:r>
            <a:r>
              <a:rPr lang="en-US" sz="1200" baseline="0" dirty="0" err="1"/>
              <a:t>iPython</a:t>
            </a:r>
            <a:r>
              <a:rPr lang="en-US" sz="1200" baseline="0" dirty="0"/>
              <a:t> project – there are over 200,000 </a:t>
            </a:r>
            <a:r>
              <a:rPr lang="en-US" sz="1200" baseline="0" dirty="0" err="1"/>
              <a:t>iPython</a:t>
            </a:r>
            <a:r>
              <a:rPr lang="en-US" sz="1200" baseline="0" dirty="0"/>
              <a:t> notebooks on GitHub). These notebooks can be associated with a Spark service instance for scalable execution of Spark code on a Spark cluster on </a:t>
            </a:r>
            <a:r>
              <a:rPr lang="en-US" sz="1200" baseline="0" dirty="0" err="1"/>
              <a:t>Bluemix</a:t>
            </a:r>
            <a:r>
              <a:rPr lang="en-US" sz="1200" baseline="0" dirty="0"/>
              <a:t>. We currently support R, Python and Scala Spark APIs in our notebooks. They can be created from Blank, File and URL.</a:t>
            </a:r>
          </a:p>
          <a:p>
            <a:pPr marL="0" marR="0" indent="0" algn="l" defTabSz="914400" rtl="0" eaLnBrk="0" fontAlgn="base" latinLnBrk="0" hangingPunct="0">
              <a:lnSpc>
                <a:spcPct val="100000"/>
              </a:lnSpc>
              <a:spcBef>
                <a:spcPct val="30000"/>
              </a:spcBef>
              <a:spcAft>
                <a:spcPct val="0"/>
              </a:spcAft>
              <a:buClr>
                <a:srgbClr val="00B2EF"/>
              </a:buClr>
              <a:buSzTx/>
              <a:buFont typeface="Wingdings" panose="05000000000000000000" pitchFamily="2" charset="2"/>
              <a:buNone/>
              <a:tabLst/>
              <a:defRPr/>
            </a:pPr>
            <a:endParaRPr lang="en-US" sz="1200" baseline="0" dirty="0"/>
          </a:p>
          <a:p>
            <a:pPr marL="0" marR="0" indent="0" algn="l" defTabSz="914400" rtl="0" eaLnBrk="0" fontAlgn="base" latinLnBrk="0" hangingPunct="0">
              <a:lnSpc>
                <a:spcPct val="100000"/>
              </a:lnSpc>
              <a:spcBef>
                <a:spcPct val="30000"/>
              </a:spcBef>
              <a:spcAft>
                <a:spcPct val="0"/>
              </a:spcAft>
              <a:buClr>
                <a:srgbClr val="00B2EF"/>
              </a:buClr>
              <a:buSzTx/>
              <a:buFont typeface="Wingdings" panose="05000000000000000000" pitchFamily="2" charset="2"/>
              <a:buNone/>
              <a:tabLst/>
              <a:defRPr/>
            </a:pPr>
            <a:r>
              <a:rPr lang="en-US" sz="1200" baseline="0" dirty="0"/>
              <a:t>For those of you who are not familiar with Notebooks, they allow teams to combine documentation</a:t>
            </a:r>
            <a:r>
              <a:rPr lang="en-US" sz="1200" dirty="0"/>
              <a:t> and</a:t>
            </a:r>
            <a:r>
              <a:rPr lang="en-US" sz="1200" baseline="0" dirty="0"/>
              <a:t> code, execute programs line by line, and merge the results into compelling visualizations </a:t>
            </a:r>
            <a:r>
              <a:rPr lang="is-IS" sz="1200" baseline="0" dirty="0"/>
              <a:t>… all within the same framework! It is a unified environment for collaboration – and entirely accessible by non-technical professionals over a Web browser.</a:t>
            </a:r>
            <a:endParaRPr lang="en-US" sz="1200" dirty="0"/>
          </a:p>
          <a:p>
            <a:pPr marL="0" indent="0">
              <a:buClr>
                <a:srgbClr val="00B2EF"/>
              </a:buClr>
              <a:buFont typeface="Wingdings" panose="05000000000000000000" pitchFamily="2" charset="2"/>
              <a:buNone/>
            </a:pPr>
            <a:endParaRPr lang="en-US" sz="1200" kern="1200" dirty="0">
              <a:solidFill>
                <a:srgbClr val="000000"/>
              </a:solidFill>
              <a:latin typeface="Helvetica"/>
              <a:sym typeface="Helvetica"/>
            </a:endParaRPr>
          </a:p>
          <a:p>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16</a:t>
            </a:fld>
            <a:endParaRPr lang="en-US" dirty="0"/>
          </a:p>
        </p:txBody>
      </p:sp>
    </p:spTree>
    <p:extLst>
      <p:ext uri="{BB962C8B-B14F-4D97-AF65-F5344CB8AC3E}">
        <p14:creationId xmlns:p14="http://schemas.microsoft.com/office/powerpoint/2010/main" val="218090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52525" y="696913"/>
            <a:ext cx="4641850" cy="3481387"/>
          </a:xfrm>
          <a:ln/>
        </p:spPr>
      </p:sp>
      <p:sp>
        <p:nvSpPr>
          <p:cNvPr id="3" name="Notes Placeholder 2"/>
          <p:cNvSpPr>
            <a:spLocks noGrp="1"/>
          </p:cNvSpPr>
          <p:nvPr>
            <p:ph type="body" idx="1"/>
          </p:nvPr>
        </p:nvSpPr>
        <p:spPr>
          <a:xfrm>
            <a:off x="373940" y="4488041"/>
            <a:ext cx="6005122" cy="4425772"/>
          </a:xfrm>
        </p:spPr>
        <p:txBody>
          <a:bodyPr/>
          <a:lstStyle/>
          <a:p>
            <a:r>
              <a:rPr lang="en-US" altLang="en-US" sz="1100" b="0" dirty="0"/>
              <a:t>From a Notebook in DSX you can use IBM Analytics for Apache Spark to blend multiple data types, sources, and workloads. IBM Analytics for Apache Spark is a fully managed</a:t>
            </a:r>
            <a:r>
              <a:rPr lang="en-US" altLang="en-US" sz="1100" b="0" baseline="0" dirty="0"/>
              <a:t> service on </a:t>
            </a:r>
            <a:r>
              <a:rPr lang="en-US" altLang="en-US" sz="1100" b="0" baseline="0" dirty="0" err="1"/>
              <a:t>Bluemix</a:t>
            </a:r>
            <a:r>
              <a:rPr lang="en-US" altLang="en-US" sz="1100" b="0" baseline="0" dirty="0"/>
              <a:t>.</a:t>
            </a:r>
            <a:endParaRPr lang="en-US" altLang="en-US" sz="1100" b="0" dirty="0"/>
          </a:p>
          <a:p>
            <a:r>
              <a:rPr lang="en-CA" altLang="en-US" sz="1100" dirty="0">
                <a:latin typeface="Calibri" charset="0"/>
                <a:ea typeface="ＭＳ Ｐゴシック" charset="-128"/>
                <a:cs typeface="Arial" charset="0"/>
              </a:rPr>
              <a:t>For example, Spark SQL is available to address the needs of so many of our current customers and partners that want to be able to work with their traditional relational databases, using a performant and powerful technology like Spark, but be able to do so</a:t>
            </a:r>
            <a:r>
              <a:rPr lang="en-CA" altLang="en-US" sz="1100" baseline="0" dirty="0">
                <a:latin typeface="Calibri" charset="0"/>
                <a:ea typeface="ＭＳ Ｐゴシック" charset="-128"/>
                <a:cs typeface="Arial" charset="0"/>
              </a:rPr>
              <a:t> </a:t>
            </a:r>
            <a:r>
              <a:rPr lang="en-CA" altLang="en-US" sz="1100" dirty="0">
                <a:latin typeface="Calibri" charset="0"/>
                <a:ea typeface="ＭＳ Ｐゴシック" charset="-128"/>
                <a:cs typeface="Arial" charset="0"/>
              </a:rPr>
              <a:t>without needing to know how to code MapReduce jobs in Java. Using </a:t>
            </a:r>
            <a:r>
              <a:rPr lang="en-CA" altLang="en-US" sz="1100" dirty="0" err="1">
                <a:latin typeface="Calibri" charset="0"/>
                <a:ea typeface="ＭＳ Ｐゴシック" charset="-128"/>
                <a:cs typeface="Arial" charset="0"/>
              </a:rPr>
              <a:t>SparkSQL</a:t>
            </a:r>
            <a:r>
              <a:rPr lang="en-CA" altLang="en-US" sz="1100" dirty="0">
                <a:latin typeface="Calibri" charset="0"/>
                <a:ea typeface="ＭＳ Ｐゴシック" charset="-128"/>
                <a:cs typeface="Arial" charset="0"/>
              </a:rPr>
              <a:t>, a developer can apply their knowledge of SQL statements directly in Spark code, and tap into a large number of relational databases Spark supports in order to apply in-memory analytics over bread and butter relational SQL databases.</a:t>
            </a:r>
          </a:p>
          <a:p>
            <a:r>
              <a:rPr lang="en-CA" altLang="en-US" sz="1100" dirty="0">
                <a:latin typeface="Calibri" charset="0"/>
                <a:ea typeface="ＭＳ Ｐゴシック" charset="-128"/>
                <a:cs typeface="Arial" charset="0"/>
              </a:rPr>
              <a:t>And</a:t>
            </a:r>
            <a:r>
              <a:rPr lang="en-CA" altLang="en-US" sz="1100" baseline="0" dirty="0">
                <a:latin typeface="Calibri" charset="0"/>
                <a:ea typeface="ＭＳ Ｐゴシック" charset="-128"/>
                <a:cs typeface="Arial" charset="0"/>
              </a:rPr>
              <a:t> beyond </a:t>
            </a:r>
            <a:r>
              <a:rPr lang="en-CA" altLang="en-US" sz="1100" baseline="0" dirty="0" err="1">
                <a:latin typeface="Calibri" charset="0"/>
                <a:ea typeface="ＭＳ Ｐゴシック" charset="-128"/>
                <a:cs typeface="Arial" charset="0"/>
              </a:rPr>
              <a:t>SparkSQL</a:t>
            </a:r>
            <a:r>
              <a:rPr lang="en-CA" altLang="en-US" sz="1100" baseline="0" dirty="0">
                <a:latin typeface="Calibri" charset="0"/>
                <a:ea typeface="ＭＳ Ｐゴシック" charset="-128"/>
                <a:cs typeface="Arial" charset="0"/>
              </a:rPr>
              <a:t>, we can attack new problems with Spark’s machine learning library, Spark Streaming, and Graph. The power of Spark is the ease of developing analytics applications using a unified framework across all of these libraries. For more details on this please check the appendix of this deck.</a:t>
            </a:r>
            <a:endParaRPr lang="en-CA" altLang="en-US" sz="1100" dirty="0">
              <a:latin typeface="Calibri" charset="0"/>
              <a:ea typeface="ＭＳ Ｐゴシック" charset="-128"/>
              <a:cs typeface="Arial" charset="0"/>
            </a:endParaRPr>
          </a:p>
          <a:p>
            <a:r>
              <a:rPr lang="en-CA" altLang="en-US" sz="1100" dirty="0">
                <a:latin typeface="Calibri" charset="0"/>
                <a:ea typeface="ＭＳ Ｐゴシック" charset="-128"/>
                <a:cs typeface="Arial" charset="0"/>
              </a:rPr>
              <a:t>Towards the bottom of the slide, I've highlighted the connection opportunities we have with Spark today – and keep in mind that this list is not exhaustive and is ever-expanding. Focus your attention particularly on the integrations with the IBM portfolio (on the left) that we support currently. Of course, the logical fits are there: connect Spark to BigInsights On-Premises or BigInsights on Cloud to land your data in HDFS and access the suite of enterprise-grade technologies we support atop BigInsights. But consider as well the dramatic innovations in areas like our button-push connectivity to databases like </a:t>
            </a:r>
            <a:r>
              <a:rPr lang="en-CA" altLang="en-US" sz="1100" dirty="0" err="1">
                <a:latin typeface="Calibri" charset="0"/>
                <a:ea typeface="ＭＳ Ｐゴシック" charset="-128"/>
                <a:cs typeface="Arial" charset="0"/>
              </a:rPr>
              <a:t>NoSQL</a:t>
            </a:r>
            <a:r>
              <a:rPr lang="en-CA" altLang="en-US" sz="1100" dirty="0">
                <a:latin typeface="Calibri" charset="0"/>
                <a:ea typeface="ＭＳ Ｐゴシック" charset="-128"/>
                <a:cs typeface="Arial" charset="0"/>
              </a:rPr>
              <a:t> database-as-a-service </a:t>
            </a:r>
            <a:r>
              <a:rPr lang="en-CA" altLang="en-US" sz="1100" dirty="0" err="1">
                <a:latin typeface="Calibri" charset="0"/>
                <a:ea typeface="ＭＳ Ｐゴシック" charset="-128"/>
                <a:cs typeface="Arial" charset="0"/>
              </a:rPr>
              <a:t>Cloudant</a:t>
            </a:r>
            <a:r>
              <a:rPr lang="en-CA" altLang="en-US" sz="1100" dirty="0">
                <a:latin typeface="Calibri" charset="0"/>
                <a:ea typeface="ＭＳ Ｐゴシック" charset="-128"/>
                <a:cs typeface="Arial" charset="0"/>
              </a:rPr>
              <a:t>. Application developers, Web services, and mobile apps now have direct-line access to an in-memory analytic processing framework that can even handle near-real time ingest of data from Internet of Things data streams and messaging hubs.</a:t>
            </a:r>
          </a:p>
          <a:p>
            <a:r>
              <a:rPr lang="en-CA" altLang="en-US" sz="1100" dirty="0">
                <a:latin typeface="Calibri" charset="0"/>
                <a:ea typeface="ＭＳ Ｐゴシック" charset="-128"/>
                <a:cs typeface="Arial" charset="0"/>
              </a:rPr>
              <a:t>The</a:t>
            </a:r>
            <a:r>
              <a:rPr lang="en-CA" altLang="en-US" sz="1100" baseline="0" dirty="0">
                <a:latin typeface="Calibri" charset="0"/>
                <a:ea typeface="ＭＳ Ｐゴシック" charset="-128"/>
                <a:cs typeface="Arial" charset="0"/>
              </a:rPr>
              <a:t> best practice for the Spark service is using object storage (Swift) as the data store.</a:t>
            </a:r>
            <a:endParaRPr lang="en-CA" altLang="en-US" sz="11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17</a:t>
            </a:fld>
            <a:endParaRPr lang="en-US" altLang="en-US"/>
          </a:p>
        </p:txBody>
      </p:sp>
    </p:spTree>
    <p:extLst>
      <p:ext uri="{BB962C8B-B14F-4D97-AF65-F5344CB8AC3E}">
        <p14:creationId xmlns:p14="http://schemas.microsoft.com/office/powerpoint/2010/main" val="293990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100" dirty="0"/>
              <a:t>Object storage, also called object-based storage, is a generic term that describes an approach to addressing and manipulating discrete units of storage called objects.</a:t>
            </a:r>
          </a:p>
          <a:p>
            <a:endParaRPr lang="en-US" sz="1100" dirty="0"/>
          </a:p>
          <a:p>
            <a:r>
              <a:rPr lang="en-US" sz="1100" dirty="0"/>
              <a:t>Like files, objects contain data -- but unlike files, objects are not organized in a hierarchy. Every object exists at the same level in a flat address space called a storage pool and one object cannot be placed inside another object. Each object is assigned a unique identifier which allows a server or end user to retrieve the object without needing to know the physical location of the data. </a:t>
            </a:r>
            <a:br>
              <a:rPr lang="en-US" sz="1100" dirty="0"/>
            </a:br>
            <a:endParaRPr lang="en-US" sz="1100" dirty="0"/>
          </a:p>
          <a:p>
            <a:r>
              <a:rPr lang="en-US" sz="1100" dirty="0"/>
              <a:t>Object storage is often compared to valet parking at an upscale restaurant. When a customer uses valet parking, he exchanges his car keys for a receipt. The customer does not know where his car will be parked or how many times an attendant might move the car while the customer is dining. In this analogy, a storage object's unique identifier represents the customer's receipt.</a:t>
            </a:r>
          </a:p>
          <a:p>
            <a:endParaRPr lang="en-US" sz="1100" dirty="0"/>
          </a:p>
          <a:p>
            <a:r>
              <a:rPr lang="en-US" sz="1100" dirty="0"/>
              <a:t>Object storage systems allow relatively inexpensive, scalable and self-healing retention of massive amounts of unstructured data. Object storage is used for diverse purposes such as storing photos on Facebook, songs on Spotify, or files in online collaboration services, such as Dropbox.</a:t>
            </a:r>
          </a:p>
          <a:p>
            <a:endParaRPr lang="en-US" sz="1100" dirty="0"/>
          </a:p>
          <a:p>
            <a:r>
              <a:rPr lang="en-US" sz="1100" dirty="0"/>
              <a:t>Object Storage provides an unstructured cloud data store to build and deliver cloud applications and services with lowered cost, reliability, and speed to market. </a:t>
            </a:r>
            <a:r>
              <a:rPr lang="en-US" sz="1100" dirty="0" err="1"/>
              <a:t>Bluemix</a:t>
            </a:r>
            <a:r>
              <a:rPr lang="en-US" sz="1100" dirty="0"/>
              <a:t> developers and users can access and store unstructured data content and can interactively compose and connect to applications and services. The Object Storage service also provides programmatic access via API, SDKs and a consumable UI for object management.</a:t>
            </a:r>
          </a:p>
          <a:p>
            <a:endParaRPr lang="en-US" sz="1100" dirty="0"/>
          </a:p>
          <a:p>
            <a:r>
              <a:rPr lang="en-US" sz="1100" dirty="0"/>
              <a:t>The free DSX account comes with 5GB of object storage.More details about Object Store are in the Appendix of this presentation.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18</a:t>
            </a:fld>
            <a:endParaRPr lang="en-US"/>
          </a:p>
        </p:txBody>
      </p:sp>
    </p:spTree>
    <p:extLst>
      <p:ext uri="{BB962C8B-B14F-4D97-AF65-F5344CB8AC3E}">
        <p14:creationId xmlns:p14="http://schemas.microsoft.com/office/powerpoint/2010/main" val="159646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000" b="0" dirty="0"/>
              <a:t>In June of 2016 we announced a strategic partnership with RStudio</a:t>
            </a:r>
            <a:r>
              <a:rPr lang="en-US" sz="1000" b="0" baseline="0" dirty="0"/>
              <a:t> to further demonstrate our commitment to the R language and building a superior experience for Data Scientists within DSX.</a:t>
            </a:r>
            <a:endParaRPr lang="en-US" sz="1000" b="0" dirty="0"/>
          </a:p>
          <a:p>
            <a:endParaRPr lang="en-US" sz="1000" b="1" dirty="0"/>
          </a:p>
          <a:p>
            <a:r>
              <a:rPr lang="en-US" sz="1000" dirty="0" err="1"/>
              <a:t>RStudio</a:t>
            </a:r>
            <a:r>
              <a:rPr lang="en-US" sz="1000" dirty="0"/>
              <a:t> is a provider of open-source and enterprise-ready commercial tools for the R community. Founded in 2008, it is headquartered in Boston, MA. Inspired by the innovations of R users in science, education, and industry, </a:t>
            </a:r>
            <a:r>
              <a:rPr lang="en-US" sz="1000" dirty="0" err="1"/>
              <a:t>RStudio</a:t>
            </a:r>
            <a:r>
              <a:rPr lang="en-US" sz="1000" dirty="0"/>
              <a:t> develops free and open tools for R and enterprise-ready professional products for teams to scale and share work.</a:t>
            </a:r>
          </a:p>
          <a:p>
            <a:endParaRPr lang="en-US" sz="1000" dirty="0"/>
          </a:p>
          <a:p>
            <a:r>
              <a:rPr lang="en-US" sz="1000" dirty="0"/>
              <a:t>A partnership with </a:t>
            </a:r>
            <a:r>
              <a:rPr lang="en-US" sz="1000" dirty="0" err="1"/>
              <a:t>RStudio</a:t>
            </a:r>
            <a:r>
              <a:rPr lang="en-US" sz="1000" dirty="0"/>
              <a:t> brings together IBM’s Big Data &amp; Analytics technology depth and services breadth with </a:t>
            </a:r>
            <a:r>
              <a:rPr lang="en-US" sz="1000" dirty="0" err="1"/>
              <a:t>RStudio’s</a:t>
            </a:r>
            <a:r>
              <a:rPr lang="en-US" sz="1000" dirty="0"/>
              <a:t> platform and expertise on R. We are mutually aligned on the goal to make R a first-class citizen in Spark.</a:t>
            </a:r>
          </a:p>
          <a:p>
            <a:endParaRPr lang="en-US" sz="1000" dirty="0"/>
          </a:p>
          <a:p>
            <a:r>
              <a:rPr lang="en-US" sz="1000" dirty="0"/>
              <a:t>IBM and </a:t>
            </a:r>
            <a:r>
              <a:rPr lang="en-US" sz="1000" dirty="0" err="1"/>
              <a:t>RStudio</a:t>
            </a:r>
            <a:r>
              <a:rPr lang="en-US" sz="1000" dirty="0"/>
              <a:t> will collaborate to enable R packages to integrate with Apache Spark. R is a popular statistical programming language that offers a rich environment for statistical analysis and machine learning. The runtime for R is single-threaded, and by ensuring R code and packages work seamlessly with Spark, R users can leverage Spark’s distributed computational engine to run large-scale data analysis from R. </a:t>
            </a:r>
          </a:p>
          <a:p>
            <a:endParaRPr lang="en-US" sz="1000" dirty="0"/>
          </a:p>
          <a:p>
            <a:r>
              <a:rPr lang="en-US" sz="1000" dirty="0"/>
              <a:t>IBM will integrate </a:t>
            </a:r>
            <a:r>
              <a:rPr lang="en-US" sz="1000" dirty="0" err="1"/>
              <a:t>RStudio’s</a:t>
            </a:r>
            <a:r>
              <a:rPr lang="en-US" sz="1000" dirty="0"/>
              <a:t> open source offerings (</a:t>
            </a:r>
            <a:r>
              <a:rPr lang="en-US" sz="1000" dirty="0" err="1"/>
              <a:t>RStudio</a:t>
            </a:r>
            <a:r>
              <a:rPr lang="en-US" sz="1000" dirty="0"/>
              <a:t> Server and Shiny Server) in the Data Science Experience offering. </a:t>
            </a:r>
            <a:r>
              <a:rPr lang="en-US" sz="1000" dirty="0" err="1"/>
              <a:t>RStudio</a:t>
            </a:r>
            <a:r>
              <a:rPr lang="en-US" sz="1000" dirty="0"/>
              <a:t> Server is an Integrated Development Environment (IDE) for R. It includes a console, syntax-highlighting editor that supports direct code execution, as well as tools for plotting, history, debugging and workspace management. Shiny Server is an open source web application server that combines the power of R with the interactivity of the modern web providing the deployment needed for Shiny applications. Additionally, In the Data Science Experience offering, IBM will expose tutorials and news from </a:t>
            </a:r>
            <a:r>
              <a:rPr lang="en-US" sz="1000" dirty="0" err="1"/>
              <a:t>RStudio</a:t>
            </a:r>
            <a:r>
              <a:rPr lang="en-US" sz="1000" dirty="0"/>
              <a:t> blogs. </a:t>
            </a:r>
          </a:p>
          <a:p>
            <a:endParaRPr lang="en-US" sz="1000" dirty="0"/>
          </a:p>
          <a:p>
            <a:r>
              <a:rPr lang="en-US" sz="1000" dirty="0"/>
              <a:t>You can easily install the more than 5000 R packages on CRAN in DSX </a:t>
            </a:r>
            <a:r>
              <a:rPr lang="en-US" sz="1000" dirty="0" err="1"/>
              <a:t>RStudio</a:t>
            </a:r>
            <a:r>
              <a:rPr lang="en-US" sz="1000" dirty="0"/>
              <a:t>.</a:t>
            </a:r>
          </a:p>
          <a:p>
            <a:endParaRPr lang="en-US" sz="10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19</a:t>
            </a:fld>
            <a:endParaRPr lang="en-US"/>
          </a:p>
        </p:txBody>
      </p:sp>
    </p:spTree>
    <p:extLst>
      <p:ext uri="{BB962C8B-B14F-4D97-AF65-F5344CB8AC3E}">
        <p14:creationId xmlns:p14="http://schemas.microsoft.com/office/powerpoint/2010/main" val="885116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indent="0">
              <a:buFont typeface="+mj-lt"/>
              <a:buNone/>
            </a:pPr>
            <a:r>
              <a:rPr lang="en-US" sz="1200" dirty="0"/>
              <a:t>You can also make your R analysis accessible to non-programmers via </a:t>
            </a:r>
            <a:r>
              <a:rPr lang="en-US" sz="1200" b="0" dirty="0"/>
              <a:t>Shiny</a:t>
            </a:r>
            <a:r>
              <a:rPr lang="en-US" sz="1200" dirty="0"/>
              <a:t>. This is an excellent option for deploying your data science analysis to your</a:t>
            </a:r>
            <a:r>
              <a:rPr lang="en-US" sz="1200" baseline="0" dirty="0"/>
              <a:t> business users.</a:t>
            </a:r>
            <a:endParaRPr lang="en-US" sz="1200" dirty="0"/>
          </a:p>
          <a:p>
            <a:pPr marL="0" indent="0">
              <a:buFont typeface="+mj-lt"/>
              <a:buNone/>
            </a:pPr>
            <a:endParaRPr lang="en-US" sz="1200" dirty="0"/>
          </a:p>
          <a:p>
            <a:pPr marL="0" marR="0" lvl="1" indent="0" algn="l" defTabSz="914400" rtl="0" eaLnBrk="0" fontAlgn="base" latinLnBrk="0" hangingPunct="0">
              <a:lnSpc>
                <a:spcPct val="100000"/>
              </a:lnSpc>
              <a:spcBef>
                <a:spcPct val="30000"/>
              </a:spcBef>
              <a:spcAft>
                <a:spcPct val="0"/>
              </a:spcAft>
              <a:buClrTx/>
              <a:buSzTx/>
              <a:buFont typeface="+mj-lt"/>
              <a:buNone/>
              <a:tabLst/>
              <a:defRPr/>
            </a:pPr>
            <a:r>
              <a:rPr lang="en-US" sz="1200" dirty="0"/>
              <a:t>Shiny is a </a:t>
            </a:r>
            <a:r>
              <a:rPr lang="en-US" sz="1200" b="0" dirty="0"/>
              <a:t>web application framework for R</a:t>
            </a:r>
            <a:r>
              <a:rPr lang="en-US" sz="1200" dirty="0"/>
              <a:t>. It enables you to turn your R analysis into </a:t>
            </a:r>
            <a:r>
              <a:rPr lang="en-US" sz="1200" b="0" dirty="0"/>
              <a:t>interactive</a:t>
            </a:r>
            <a:r>
              <a:rPr lang="en-US" sz="1200" dirty="0"/>
              <a:t> web applications. No HTML, CSS, or JavaScript knowledge required. </a:t>
            </a:r>
          </a:p>
          <a:p>
            <a:pPr marL="0" indent="0">
              <a:buFont typeface="+mj-lt"/>
              <a:buNone/>
            </a:pPr>
            <a:endParaRPr lang="en-US" sz="1200" dirty="0"/>
          </a:p>
          <a:p>
            <a:pPr marL="0" indent="0">
              <a:buFont typeface="+mj-lt"/>
              <a:buNone/>
            </a:pPr>
            <a:r>
              <a:rPr lang="en-US" sz="1200" dirty="0"/>
              <a:t>To learn more</a:t>
            </a:r>
            <a:r>
              <a:rPr lang="en-US" sz="1200" baseline="0" dirty="0"/>
              <a:t> about Shiny, check out their website and tutorials: http://shiny.rstudio.com/</a:t>
            </a:r>
            <a:endParaRPr lang="en-US" sz="1200" dirty="0"/>
          </a:p>
          <a:p>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20</a:t>
            </a:fld>
            <a:endParaRPr lang="en-US"/>
          </a:p>
        </p:txBody>
      </p:sp>
    </p:spTree>
    <p:extLst>
      <p:ext uri="{BB962C8B-B14F-4D97-AF65-F5344CB8AC3E}">
        <p14:creationId xmlns:p14="http://schemas.microsoft.com/office/powerpoint/2010/main" val="1091824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On June 6 we introduced the IBM Data Science Experience to the world at the Spark Maker Event that took place in Galvanize. We demonstrated the Experience with a real use case developed in partnership with </a:t>
            </a:r>
            <a:r>
              <a:rPr lang="en-US" sz="900" kern="1200" dirty="0" err="1">
                <a:solidFill>
                  <a:schemeClr val="tx1"/>
                </a:solidFill>
                <a:effectLst/>
                <a:latin typeface="Arial" charset="0"/>
                <a:ea typeface="ＭＳ Ｐゴシック" charset="0"/>
                <a:cs typeface="ＭＳ Ｐゴシック" charset="0"/>
              </a:rPr>
              <a:t>BlocPower</a:t>
            </a:r>
            <a:r>
              <a:rPr lang="en-US" sz="900" kern="1200" dirty="0">
                <a:solidFill>
                  <a:schemeClr val="tx1"/>
                </a:solidFill>
                <a:effectLst/>
                <a:latin typeface="Arial" charset="0"/>
                <a:ea typeface="ＭＳ Ｐゴシック" charset="0"/>
                <a:cs typeface="ＭＳ Ｐゴシック" charset="0"/>
              </a:rPr>
              <a:t>.</a:t>
            </a:r>
          </a:p>
          <a:p>
            <a:endParaRPr lang="en-US" sz="900" kern="1200" dirty="0">
              <a:solidFill>
                <a:schemeClr val="tx1"/>
              </a:solidFill>
              <a:effectLst/>
              <a:latin typeface="Arial" charset="0"/>
              <a:ea typeface="ＭＳ Ｐゴシック" charset="0"/>
              <a:cs typeface="ＭＳ Ｐゴシック" charset="0"/>
            </a:endParaRPr>
          </a:p>
          <a:p>
            <a:r>
              <a:rPr lang="en-US" sz="900" kern="1200" dirty="0" err="1">
                <a:solidFill>
                  <a:schemeClr val="tx1"/>
                </a:solidFill>
                <a:effectLst/>
                <a:latin typeface="Arial" charset="0"/>
                <a:ea typeface="ＭＳ Ｐゴシック" charset="0"/>
                <a:cs typeface="ＭＳ Ｐゴシック" charset="0"/>
              </a:rPr>
              <a:t>BlocPower</a:t>
            </a:r>
            <a:r>
              <a:rPr lang="en-US" sz="900" kern="1200" dirty="0">
                <a:solidFill>
                  <a:schemeClr val="tx1"/>
                </a:solidFill>
                <a:effectLst/>
                <a:latin typeface="Arial" charset="0"/>
                <a:ea typeface="ＭＳ Ｐゴシック" charset="0"/>
                <a:cs typeface="ＭＳ Ｐゴシック" charset="0"/>
              </a:rPr>
              <a:t> is a startup based in New York City. Its technology and finance platform develops clean energy projects in American inner cities. IBM Data Science Experience helped </a:t>
            </a:r>
            <a:r>
              <a:rPr lang="en-US" sz="900" kern="1200" dirty="0" err="1">
                <a:solidFill>
                  <a:schemeClr val="tx1"/>
                </a:solidFill>
                <a:effectLst/>
                <a:latin typeface="Arial" charset="0"/>
                <a:ea typeface="ＭＳ Ｐゴシック" charset="0"/>
                <a:cs typeface="ＭＳ Ｐゴシック" charset="0"/>
              </a:rPr>
              <a:t>BlocPower</a:t>
            </a:r>
            <a:r>
              <a:rPr lang="en-US" sz="900" kern="1200" dirty="0">
                <a:solidFill>
                  <a:schemeClr val="tx1"/>
                </a:solidFill>
                <a:effectLst/>
                <a:latin typeface="Arial" charset="0"/>
                <a:ea typeface="ＭＳ Ｐゴシック" charset="0"/>
                <a:cs typeface="ＭＳ Ｐゴシック" charset="0"/>
              </a:rPr>
              <a:t> perform a comprehensive energy audit of each property to determine the correct mix of high-efficiency technology to reduce each customer's energy consumption. </a:t>
            </a:r>
            <a:r>
              <a:rPr lang="en-US" sz="900" kern="1200" dirty="0" err="1">
                <a:solidFill>
                  <a:schemeClr val="tx1"/>
                </a:solidFill>
                <a:effectLst/>
                <a:latin typeface="Arial" charset="0"/>
                <a:ea typeface="ＭＳ Ｐゴシック" charset="0"/>
                <a:cs typeface="ＭＳ Ｐゴシック" charset="0"/>
              </a:rPr>
              <a:t>Tooraj</a:t>
            </a:r>
            <a:r>
              <a:rPr lang="en-US" sz="900" kern="1200" dirty="0">
                <a:solidFill>
                  <a:schemeClr val="tx1"/>
                </a:solidFill>
                <a:effectLst/>
                <a:latin typeface="Arial" charset="0"/>
                <a:ea typeface="ＭＳ Ｐゴシック" charset="0"/>
                <a:cs typeface="ＭＳ Ｐゴシック" charset="0"/>
              </a:rPr>
              <a:t> </a:t>
            </a:r>
            <a:r>
              <a:rPr lang="en-US" sz="900" kern="1200" dirty="0" err="1">
                <a:solidFill>
                  <a:schemeClr val="tx1"/>
                </a:solidFill>
                <a:effectLst/>
                <a:latin typeface="Arial" charset="0"/>
                <a:ea typeface="ＭＳ Ｐゴシック" charset="0"/>
                <a:cs typeface="ＭＳ Ｐゴシック" charset="0"/>
              </a:rPr>
              <a:t>Arvajeh</a:t>
            </a:r>
            <a:r>
              <a:rPr lang="en-US" sz="900" kern="1200" dirty="0">
                <a:solidFill>
                  <a:schemeClr val="tx1"/>
                </a:solidFill>
                <a:effectLst/>
                <a:latin typeface="Arial" charset="0"/>
                <a:ea typeface="ＭＳ Ｐゴシック" charset="0"/>
                <a:cs typeface="ＭＳ Ｐゴシック" charset="0"/>
              </a:rPr>
              <a:t>, Chief Engineering Officer at </a:t>
            </a:r>
            <a:r>
              <a:rPr lang="en-US" sz="900" kern="1200" dirty="0" err="1">
                <a:solidFill>
                  <a:schemeClr val="tx1"/>
                </a:solidFill>
                <a:effectLst/>
                <a:latin typeface="Arial" charset="0"/>
                <a:ea typeface="ＭＳ Ｐゴシック" charset="0"/>
                <a:cs typeface="ＭＳ Ｐゴシック" charset="0"/>
              </a:rPr>
              <a:t>BlocPower</a:t>
            </a:r>
            <a:r>
              <a:rPr lang="en-US" sz="900" kern="1200" dirty="0">
                <a:solidFill>
                  <a:schemeClr val="tx1"/>
                </a:solidFill>
                <a:effectLst/>
                <a:latin typeface="Arial" charset="0"/>
                <a:ea typeface="ＭＳ Ｐゴシック" charset="0"/>
                <a:cs typeface="ＭＳ Ｐゴシック" charset="0"/>
              </a:rPr>
              <a:t>, explained how IBM Data Science Experience made this process simpler. As part of the collaboration,</a:t>
            </a:r>
            <a:r>
              <a:rPr lang="en-US" sz="900" kern="1200" baseline="0" dirty="0">
                <a:solidFill>
                  <a:schemeClr val="tx1"/>
                </a:solidFill>
                <a:effectLst/>
                <a:latin typeface="Arial" charset="0"/>
                <a:ea typeface="ＭＳ Ｐゴシック" charset="0"/>
                <a:cs typeface="ＭＳ Ｐゴシック" charset="0"/>
              </a:rPr>
              <a:t> </a:t>
            </a:r>
            <a:r>
              <a:rPr lang="en-US" sz="900" kern="1200" baseline="0" dirty="0" err="1">
                <a:solidFill>
                  <a:schemeClr val="tx1"/>
                </a:solidFill>
                <a:effectLst/>
                <a:latin typeface="Arial" charset="0"/>
                <a:ea typeface="ＭＳ Ｐゴシック" charset="0"/>
                <a:cs typeface="ＭＳ Ｐゴシック" charset="0"/>
              </a:rPr>
              <a:t>Tooraji</a:t>
            </a:r>
            <a:r>
              <a:rPr lang="en-US" sz="900" kern="1200" baseline="0" dirty="0">
                <a:solidFill>
                  <a:schemeClr val="tx1"/>
                </a:solidFill>
                <a:effectLst/>
                <a:latin typeface="Arial" charset="0"/>
                <a:ea typeface="ＭＳ Ｐゴシック" charset="0"/>
                <a:cs typeface="ＭＳ Ｐゴシック" charset="0"/>
              </a:rPr>
              <a:t> provided the following quote:</a:t>
            </a:r>
          </a:p>
          <a:p>
            <a:endParaRPr lang="en-US" sz="900" kern="1200" baseline="0" dirty="0">
              <a:solidFill>
                <a:schemeClr val="tx1"/>
              </a:solidFill>
              <a:effectLst/>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a:t>
            </a:r>
            <a:r>
              <a:rPr lang="en-US" sz="900" kern="1200" dirty="0" err="1">
                <a:solidFill>
                  <a:schemeClr val="tx1"/>
                </a:solidFill>
                <a:effectLst/>
                <a:latin typeface="Arial" charset="0"/>
                <a:ea typeface="ＭＳ Ｐゴシック" charset="0"/>
                <a:cs typeface="ＭＳ Ｐゴシック" charset="0"/>
              </a:rPr>
              <a:t>BlocPower</a:t>
            </a:r>
            <a:r>
              <a:rPr lang="en-US" sz="900" kern="1200" dirty="0">
                <a:solidFill>
                  <a:schemeClr val="tx1"/>
                </a:solidFill>
                <a:effectLst/>
                <a:latin typeface="Arial" charset="0"/>
                <a:ea typeface="ＭＳ Ｐゴシック" charset="0"/>
                <a:cs typeface="ＭＳ Ｐゴシック" charset="0"/>
              </a:rPr>
              <a:t> operation is diverse from outreach and targeting, origination of investment-grade clean energy projects to financing projects through our </a:t>
            </a:r>
            <a:r>
              <a:rPr lang="en-US" sz="900" kern="1200" dirty="0" err="1">
                <a:solidFill>
                  <a:schemeClr val="tx1"/>
                </a:solidFill>
                <a:effectLst/>
                <a:latin typeface="Arial" charset="0"/>
                <a:ea typeface="ＭＳ Ｐゴシック" charset="0"/>
                <a:cs typeface="ＭＳ Ｐゴシック" charset="0"/>
              </a:rPr>
              <a:t>crowdfunding</a:t>
            </a:r>
            <a:r>
              <a:rPr lang="en-US" sz="900" kern="1200" dirty="0">
                <a:solidFill>
                  <a:schemeClr val="tx1"/>
                </a:solidFill>
                <a:effectLst/>
                <a:latin typeface="Arial" charset="0"/>
                <a:ea typeface="ＭＳ Ｐゴシック" charset="0"/>
                <a:cs typeface="ＭＳ Ｐゴシック" charset="0"/>
              </a:rPr>
              <a:t> marketplace. Data is the underlying tool of our operation and IBM's Data Science Experience will facilitate a closer integration across it and help our business scale up faster. "</a:t>
            </a: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The goals of the demo where to show</a:t>
            </a:r>
            <a:r>
              <a:rPr lang="en-US" sz="900" kern="1200" baseline="0" dirty="0">
                <a:solidFill>
                  <a:schemeClr val="tx1"/>
                </a:solidFill>
                <a:effectLst/>
                <a:latin typeface="Arial" charset="0"/>
                <a:ea typeface="ＭＳ Ｐゴシック" charset="0"/>
                <a:cs typeface="ＭＳ Ｐゴシック" charset="0"/>
              </a:rPr>
              <a:t> the following</a:t>
            </a:r>
            <a:r>
              <a:rPr lang="en-US" sz="900" kern="1200" dirty="0">
                <a:solidFill>
                  <a:schemeClr val="tx1"/>
                </a:solidFill>
                <a:effectLst/>
                <a:latin typeface="Arial" charset="0"/>
                <a:ea typeface="ＭＳ Ｐゴシック" charset="0"/>
                <a:cs typeface="ＭＳ Ｐゴシック" charset="0"/>
              </a:rPr>
              <a:t>:</a:t>
            </a:r>
          </a:p>
          <a:p>
            <a:pPr marL="171450" lvl="0" indent="-171450">
              <a:buFont typeface="Arial" panose="020B0604020202020204" pitchFamily="34" charset="0"/>
              <a:buChar char="•"/>
            </a:pPr>
            <a:r>
              <a:rPr lang="en-US" sz="900" kern="1200" dirty="0">
                <a:solidFill>
                  <a:schemeClr val="tx1"/>
                </a:solidFill>
                <a:effectLst/>
                <a:latin typeface="Arial" charset="0"/>
                <a:ea typeface="ＭＳ Ｐゴシック" charset="0"/>
                <a:cs typeface="ＭＳ Ｐゴシック" charset="0"/>
              </a:rPr>
              <a:t>Easily import data into a notebook from object storage to quickly start analyzing data and creating predictive models.</a:t>
            </a:r>
          </a:p>
          <a:p>
            <a:pPr marL="171450" lvl="0" indent="-171450">
              <a:buFont typeface="Arial" panose="020B0604020202020204" pitchFamily="34" charset="0"/>
              <a:buChar char="•"/>
            </a:pPr>
            <a:r>
              <a:rPr lang="en-US" sz="900" kern="1200" dirty="0">
                <a:solidFill>
                  <a:schemeClr val="tx1"/>
                </a:solidFill>
                <a:effectLst/>
                <a:latin typeface="Arial" charset="0"/>
                <a:ea typeface="ＭＳ Ｐゴシック" charset="0"/>
                <a:cs typeface="ＭＳ Ｐゴシック" charset="0"/>
              </a:rPr>
              <a:t>Model energy usage of buildings in kWh.</a:t>
            </a:r>
          </a:p>
          <a:p>
            <a:pPr marL="171450" lvl="0" indent="-171450">
              <a:buFont typeface="Arial" panose="020B0604020202020204" pitchFamily="34" charset="0"/>
              <a:buChar char="•"/>
            </a:pPr>
            <a:r>
              <a:rPr lang="en-US" sz="900" kern="1200" dirty="0">
                <a:solidFill>
                  <a:schemeClr val="tx1"/>
                </a:solidFill>
                <a:effectLst/>
                <a:latin typeface="Arial" charset="0"/>
                <a:ea typeface="ＭＳ Ｐゴシック" charset="0"/>
                <a:cs typeface="ＭＳ Ｐゴシック" charset="0"/>
              </a:rPr>
              <a:t>Identify buildings that consume energy inefficiently.</a:t>
            </a:r>
          </a:p>
          <a:p>
            <a:pPr marL="171450" lvl="0" indent="-171450">
              <a:buFont typeface="Arial" panose="020B0604020202020204" pitchFamily="34" charset="0"/>
              <a:buChar char="•"/>
            </a:pPr>
            <a:r>
              <a:rPr lang="en-US" sz="900" kern="1200" dirty="0">
                <a:solidFill>
                  <a:schemeClr val="tx1"/>
                </a:solidFill>
                <a:effectLst/>
                <a:latin typeface="Arial" charset="0"/>
                <a:ea typeface="ＭＳ Ｐゴシック" charset="0"/>
                <a:cs typeface="ＭＳ Ｐゴシック" charset="0"/>
              </a:rPr>
              <a:t>Create a project and collaborate with other data scientists.</a:t>
            </a:r>
          </a:p>
          <a:p>
            <a:pPr marL="171450" lvl="0" indent="-171450">
              <a:buFont typeface="Arial" panose="020B0604020202020204" pitchFamily="34" charset="0"/>
              <a:buChar char="•"/>
            </a:pPr>
            <a:r>
              <a:rPr lang="en-US" sz="900" kern="1200" dirty="0">
                <a:solidFill>
                  <a:schemeClr val="tx1"/>
                </a:solidFill>
                <a:effectLst/>
                <a:latin typeface="Arial" charset="0"/>
                <a:ea typeface="ＭＳ Ｐゴシック" charset="0"/>
                <a:cs typeface="ＭＳ Ｐゴシック" charset="0"/>
              </a:rPr>
              <a:t>Create an easy-to-use application to make the outcome of the models consumable by any user.</a:t>
            </a:r>
          </a:p>
          <a:p>
            <a:endParaRPr lang="en-US" dirty="0"/>
          </a:p>
          <a:p>
            <a:r>
              <a:rPr lang="en-US" dirty="0"/>
              <a:t>Blog</a:t>
            </a:r>
            <a:r>
              <a:rPr lang="en-US" baseline="0" dirty="0"/>
              <a:t> link: </a:t>
            </a:r>
            <a:r>
              <a:rPr lang="en-US" dirty="0"/>
              <a:t>http://ibm.co/29KLbvu</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21</a:t>
            </a:fld>
            <a:endParaRPr lang="en-US"/>
          </a:p>
        </p:txBody>
      </p:sp>
    </p:spTree>
    <p:extLst>
      <p:ext uri="{BB962C8B-B14F-4D97-AF65-F5344CB8AC3E}">
        <p14:creationId xmlns:p14="http://schemas.microsoft.com/office/powerpoint/2010/main" val="303066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a:t>
            </a:fld>
            <a:endParaRPr lang="en-US"/>
          </a:p>
        </p:txBody>
      </p:sp>
    </p:spTree>
    <p:extLst>
      <p:ext uri="{BB962C8B-B14F-4D97-AF65-F5344CB8AC3E}">
        <p14:creationId xmlns:p14="http://schemas.microsoft.com/office/powerpoint/2010/main" val="3702030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ere is a screenshot of</a:t>
            </a:r>
            <a:r>
              <a:rPr lang="en-US" sz="1200" baseline="0" dirty="0"/>
              <a:t> the </a:t>
            </a:r>
            <a:r>
              <a:rPr lang="en-US" sz="1200" baseline="0" dirty="0" err="1"/>
              <a:t>BlocPower</a:t>
            </a:r>
            <a:r>
              <a:rPr lang="en-US" sz="1200" baseline="0" dirty="0"/>
              <a:t> demo that we showed on main stage during the DSX signature moment. In the background you see a fully integrated Jupyter notebook which supports R, Python, and Scala. Data Scientists typically use these notebooks to develop code for analysis and visualization. In this demo we also utilize the DSX </a:t>
            </a:r>
            <a:r>
              <a:rPr lang="en-US" sz="1200" baseline="0" dirty="0" err="1"/>
              <a:t>RStudio</a:t>
            </a:r>
            <a:r>
              <a:rPr lang="en-US" sz="1200" baseline="0" dirty="0"/>
              <a:t> integration. From </a:t>
            </a:r>
            <a:r>
              <a:rPr lang="en-US" sz="1200" baseline="0" dirty="0" err="1"/>
              <a:t>RStudio</a:t>
            </a:r>
            <a:r>
              <a:rPr lang="en-US" sz="1200" baseline="0" dirty="0"/>
              <a:t> we develop and launch a Shiny app – a web app providing a dashboard of data visualizations and drilldown. Shiny is a framework for developing web applications with R. We also leveraged the Flex Dashboards package from </a:t>
            </a:r>
            <a:r>
              <a:rPr lang="en-US" sz="1200" baseline="0" dirty="0" err="1"/>
              <a:t>RStudio</a:t>
            </a:r>
            <a:r>
              <a:rPr lang="en-US" sz="1200" baseline="0" dirty="0"/>
              <a:t>.</a:t>
            </a:r>
          </a:p>
          <a:p>
            <a:endParaRPr lang="en-US" sz="1200" baseline="0" dirty="0"/>
          </a:p>
          <a:p>
            <a:r>
              <a:rPr lang="en-US" sz="1200" baseline="0" dirty="0"/>
              <a:t>In this case, we are analyzing building energy usage data in NYC. You can see we’ve launched an additional window to start out data exploration in Shiny. We are analyzing sensor temperature data on that bottom, relative to different building locations.</a:t>
            </a:r>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22</a:t>
            </a:fld>
            <a:endParaRPr lang="en-US"/>
          </a:p>
        </p:txBody>
      </p:sp>
    </p:spTree>
    <p:extLst>
      <p:ext uri="{BB962C8B-B14F-4D97-AF65-F5344CB8AC3E}">
        <p14:creationId xmlns:p14="http://schemas.microsoft.com/office/powerpoint/2010/main" val="2195160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23</a:t>
            </a:fld>
            <a:endParaRPr lang="en-US"/>
          </a:p>
        </p:txBody>
      </p:sp>
    </p:spTree>
    <p:extLst>
      <p:ext uri="{BB962C8B-B14F-4D97-AF65-F5344CB8AC3E}">
        <p14:creationId xmlns:p14="http://schemas.microsoft.com/office/powerpoint/2010/main" val="213074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a:xfrm>
            <a:off x="451998" y="3573641"/>
            <a:ext cx="6005122" cy="5350226"/>
          </a:xfrm>
        </p:spPr>
        <p:txBody>
          <a:bodyPr/>
          <a:lstStyle/>
          <a:p>
            <a:r>
              <a:rPr lang="en-US" sz="800" dirty="0"/>
              <a:t>Very few</a:t>
            </a:r>
            <a:r>
              <a:rPr lang="en-US" sz="800" baseline="0" dirty="0"/>
              <a:t> companies have systems in place today that can score, act, monitor, and ingest feedback. That’s where IBM Machine Learning (IBM ML) comes in. It was designed to support a continuous cycle of learning (i.e., “self-learning”). IBM ML solves a major pain point for customers by enabling them to build self-learning systems that can score, act, monitor, and ingest feedback to drive better business outcomes. </a:t>
            </a:r>
          </a:p>
          <a:p>
            <a:r>
              <a:rPr lang="en-US" sz="800" dirty="0"/>
              <a:t>IBM Machine Learning</a:t>
            </a:r>
            <a:r>
              <a:rPr lang="en-US" sz="800" baseline="0" dirty="0"/>
              <a:t> enables you to create end-to-end pipelines with your data assets – it is the fabric that supports you in operationalizing insights from machine learning. A pipeline includes everything from connecting to your data sources, preparing your data, modelling, model evaluation, to model deployment and management. </a:t>
            </a:r>
          </a:p>
          <a:p>
            <a:r>
              <a:rPr lang="en-US" sz="800" baseline="0" dirty="0"/>
              <a:t>Let’s start with the left-hand side of this chart. You can see that IBM ML can leverage the 30+ data connectors in Data Science Experience (DSX) to connect to your private cloud (on-premises) and public cloud data assets (e.g., Microsoft Azure, Amazon S3, </a:t>
            </a:r>
            <a:r>
              <a:rPr lang="en-US" sz="800" baseline="0" dirty="0" err="1"/>
              <a:t>Cloudant</a:t>
            </a:r>
            <a:r>
              <a:rPr lang="en-US" sz="800" baseline="0" dirty="0"/>
              <a:t>, etc.). These data assets can be catalogued and governed through additional Watson Data platform services. Within DSX there is both a Wizard UI and API for creating machine learning models on various runtimes (</a:t>
            </a:r>
            <a:r>
              <a:rPr lang="nb-NO" sz="800" baseline="0" dirty="0"/>
              <a:t>e.g.</a:t>
            </a:r>
            <a:r>
              <a:rPr lang="en-US" sz="800" baseline="0" dirty="0"/>
              <a:t> SparkML, SPSS, etc.). And to further assist Data Scientists during the modelling process, IBM ML has auto-modelling capabilities such as hyper parameter optimization.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Once the Data Scientist has built a model using IBM ML, the model can be deployed with a single click as a web service. IBM ML supports 3 forms of deployment – real-time, streaming, and batch deployment. To </a:t>
            </a:r>
            <a:r>
              <a:rPr lang="en-US" sz="800" kern="1200" dirty="0">
                <a:solidFill>
                  <a:schemeClr val="tx1"/>
                </a:solidFill>
                <a:effectLst/>
              </a:rPr>
              <a:t>submit scoring requests against a deployed Watson Machine Learning model, simply</a:t>
            </a:r>
            <a:r>
              <a:rPr lang="en-US" sz="800" kern="1200" baseline="0" dirty="0">
                <a:solidFill>
                  <a:schemeClr val="tx1"/>
                </a:solidFill>
                <a:effectLst/>
              </a:rPr>
              <a:t> ping the </a:t>
            </a:r>
            <a:r>
              <a:rPr lang="en-US" sz="800" b="0" kern="1200" baseline="0" dirty="0">
                <a:solidFill>
                  <a:schemeClr val="tx1"/>
                </a:solidFill>
                <a:effectLst/>
              </a:rPr>
              <a:t>s</a:t>
            </a:r>
            <a:r>
              <a:rPr lang="en-US" sz="800" b="0" kern="1200" dirty="0">
                <a:solidFill>
                  <a:schemeClr val="tx1"/>
                </a:solidFill>
                <a:effectLst/>
              </a:rPr>
              <a:t>coring endpoint with your</a:t>
            </a:r>
            <a:r>
              <a:rPr lang="en-US" sz="800" b="0" kern="1200" baseline="0" dirty="0">
                <a:solidFill>
                  <a:schemeClr val="tx1"/>
                </a:solidFill>
                <a:effectLst/>
              </a:rPr>
              <a:t> </a:t>
            </a:r>
            <a:r>
              <a:rPr lang="en-US" sz="800" b="0" kern="1200" dirty="0">
                <a:solidFill>
                  <a:schemeClr val="tx1"/>
                </a:solidFill>
                <a:effectLst/>
              </a:rPr>
              <a:t>authorization token.</a:t>
            </a:r>
            <a:r>
              <a:rPr lang="en-US" sz="800" b="0" kern="1200" baseline="0" dirty="0">
                <a:solidFill>
                  <a:schemeClr val="tx1"/>
                </a:solidFill>
                <a:effectLst/>
              </a:rPr>
              <a:t> This enables IBM ML</a:t>
            </a:r>
            <a:r>
              <a:rPr lang="en-US" sz="800" baseline="0" dirty="0"/>
              <a:t> models to be integrated into websites, mobile applications, operational systems, dashboards, etc. to improve business outcomes across a variety of use cases (</a:t>
            </a:r>
            <a:r>
              <a:rPr lang="nb-NO" sz="800" baseline="0" dirty="0"/>
              <a:t>e.g.</a:t>
            </a:r>
            <a:r>
              <a:rPr lang="en-US" sz="800" baseline="0" dirty="0"/>
              <a:t> personalized recommendation as a mobile app, transaction risk scoring, call center content generation, etc.). </a:t>
            </a:r>
            <a:r>
              <a:rPr lang="en-US" sz="800" kern="1200" baseline="0" dirty="0">
                <a:solidFill>
                  <a:schemeClr val="tx1"/>
                </a:solidFill>
              </a:rPr>
              <a:t>The end application could be written in Java, </a:t>
            </a:r>
            <a:r>
              <a:rPr lang="en-US" sz="800" kern="1200" dirty="0">
                <a:solidFill>
                  <a:schemeClr val="tx1"/>
                </a:solidFill>
              </a:rPr>
              <a:t>JavaScript, Ruby,</a:t>
            </a:r>
            <a:r>
              <a:rPr lang="en-US" sz="800" kern="1200" baseline="0" dirty="0">
                <a:solidFill>
                  <a:schemeClr val="tx1"/>
                </a:solidFill>
              </a:rPr>
              <a:t> etc. </a:t>
            </a:r>
            <a:r>
              <a:rPr lang="en-US" sz="800" kern="1200" dirty="0">
                <a:solidFill>
                  <a:schemeClr val="tx1"/>
                </a:solidFill>
              </a:rPr>
              <a:t>or perhaps a mobile app on Android</a:t>
            </a:r>
            <a:r>
              <a:rPr lang="en-US" sz="800" kern="1200" baseline="0" dirty="0">
                <a:solidFill>
                  <a:schemeClr val="tx1"/>
                </a:solidFill>
              </a:rPr>
              <a:t> or </a:t>
            </a:r>
            <a:r>
              <a:rPr lang="en-US" sz="800" kern="1200" dirty="0" err="1">
                <a:solidFill>
                  <a:schemeClr val="tx1"/>
                </a:solidFill>
              </a:rPr>
              <a:t>iOS</a:t>
            </a:r>
            <a:r>
              <a:rPr lang="en-US" sz="800" kern="1200" dirty="0">
                <a:solidFill>
                  <a:schemeClr val="tx1"/>
                </a:solidFill>
              </a:rPr>
              <a:t>. </a:t>
            </a: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800" baseline="0" dirty="0"/>
              <a:t>And once your models have been deployed, the DSX user interface (UI) provides continuous monitoring and feedback of your web service. Keep in mind that you aren’t limited to deploying your models into simple apps – you can also </a:t>
            </a:r>
            <a:r>
              <a:rPr lang="en-US" sz="800" b="0" baseline="0" dirty="0"/>
              <a:t>use the</a:t>
            </a:r>
            <a:r>
              <a:rPr lang="en-US" sz="800" b="0" dirty="0"/>
              <a:t> standard</a:t>
            </a:r>
            <a:r>
              <a:rPr lang="en-US" sz="800" b="0" kern="1200" dirty="0">
                <a:solidFill>
                  <a:schemeClr val="tx1"/>
                </a:solidFill>
                <a:effectLst/>
              </a:rPr>
              <a:t> </a:t>
            </a:r>
            <a:r>
              <a:rPr lang="en-US" sz="800" b="0" dirty="0"/>
              <a:t>APIs included with </a:t>
            </a:r>
            <a:r>
              <a:rPr lang="en-US" sz="800" b="0" kern="1200" dirty="0">
                <a:solidFill>
                  <a:schemeClr val="tx1"/>
                </a:solidFill>
                <a:effectLst/>
              </a:rPr>
              <a:t>IBM Machine Learning</a:t>
            </a:r>
            <a:r>
              <a:rPr lang="en-US" sz="800" b="0" kern="1200" baseline="0" dirty="0">
                <a:solidFill>
                  <a:schemeClr val="tx1"/>
                </a:solidFill>
                <a:effectLst/>
              </a:rPr>
              <a:t> to integrate with complex operational systems. IBM ML can be the backbone of your customer’s “hard deploy” strategy for machine learning across their company (i.e., having machine learning dynamically baked into their systems).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800" b="0" kern="1200" baseline="0" dirty="0">
              <a:solidFill>
                <a:schemeClr val="tx1"/>
              </a:solidFill>
              <a:effectLst/>
            </a:endParaRPr>
          </a:p>
          <a:p>
            <a:r>
              <a:rPr lang="en-US" sz="800" kern="1200" dirty="0">
                <a:solidFill>
                  <a:schemeClr val="tx1"/>
                </a:solidFill>
                <a:effectLst/>
              </a:rPr>
              <a:t>Given</a:t>
            </a:r>
            <a:r>
              <a:rPr lang="en-US" sz="800" kern="1200" baseline="0" dirty="0">
                <a:solidFill>
                  <a:schemeClr val="tx1"/>
                </a:solidFill>
                <a:effectLst/>
              </a:rPr>
              <a:t> the continuous monitoring and feedback loop capabilities of IBM ML, y</a:t>
            </a:r>
            <a:r>
              <a:rPr lang="en-US" sz="800" kern="1200" dirty="0">
                <a:solidFill>
                  <a:schemeClr val="tx1"/>
                </a:solidFill>
                <a:effectLst/>
              </a:rPr>
              <a:t>ou may hear the term “self-learning” come up during customer conversations</a:t>
            </a:r>
            <a:r>
              <a:rPr lang="en-US" sz="800" kern="1200" baseline="0" dirty="0">
                <a:solidFill>
                  <a:schemeClr val="tx1"/>
                </a:solidFill>
                <a:effectLst/>
              </a:rPr>
              <a:t>. </a:t>
            </a:r>
            <a:r>
              <a:rPr lang="en-US" sz="800" kern="1200" dirty="0">
                <a:solidFill>
                  <a:schemeClr val="tx1"/>
                </a:solidFill>
                <a:effectLst/>
              </a:rPr>
              <a:t>When a customer mentions the need for a “self-learning” capability, they may be referring to:</a:t>
            </a:r>
          </a:p>
          <a:p>
            <a:endParaRPr lang="en-US" sz="800" kern="1200" dirty="0">
              <a:solidFill>
                <a:schemeClr val="tx1"/>
              </a:solidFill>
              <a:effectLst/>
            </a:endParaRPr>
          </a:p>
          <a:p>
            <a:pPr marL="171450" lvl="0" indent="-171450">
              <a:buFont typeface="Arial" panose="020B0604020202020204" pitchFamily="34" charset="0"/>
              <a:buChar char="•"/>
            </a:pPr>
            <a:r>
              <a:rPr lang="en-US" sz="800" kern="1200" dirty="0">
                <a:solidFill>
                  <a:schemeClr val="tx1"/>
                </a:solidFill>
                <a:effectLst/>
              </a:rPr>
              <a:t>The traditional way of building and retraining models (a Data Scientist follows all steps in building a model, including data evaluation, data preparation, model building, and model evaluation)</a:t>
            </a:r>
          </a:p>
          <a:p>
            <a:pPr marL="171450" indent="-171450">
              <a:buFont typeface="Arial" panose="020B0604020202020204" pitchFamily="34" charset="0"/>
              <a:buChar char="•"/>
            </a:pPr>
            <a:r>
              <a:rPr lang="en-US" sz="800" kern="1200" dirty="0">
                <a:solidFill>
                  <a:schemeClr val="tx1"/>
                </a:solidFill>
                <a:effectLst/>
              </a:rPr>
              <a:t>Auto-modeling, which is a technique where the Data Scientist does not “build a model” themselves through hand-tuning. Instead, the model is automatically</a:t>
            </a:r>
            <a:r>
              <a:rPr lang="en-US" sz="800" kern="1200" baseline="0" dirty="0">
                <a:solidFill>
                  <a:schemeClr val="tx1"/>
                </a:solidFill>
                <a:effectLst/>
              </a:rPr>
              <a:t> built using an auto-modeling algorithm. </a:t>
            </a:r>
            <a:endParaRPr lang="en-US" sz="800" kern="1200" dirty="0">
              <a:solidFill>
                <a:schemeClr val="tx1"/>
              </a:solidFill>
              <a:effectLst/>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dirty="0">
                <a:solidFill>
                  <a:schemeClr val="tx1"/>
                </a:solidFill>
                <a:effectLst/>
              </a:rPr>
              <a:t>Automatic retraining of models. There are two main forms of “automatic</a:t>
            </a:r>
            <a:r>
              <a:rPr lang="en-US" sz="800" kern="1200" baseline="0" dirty="0">
                <a:solidFill>
                  <a:schemeClr val="tx1"/>
                </a:solidFill>
                <a:effectLst/>
              </a:rPr>
              <a:t> retraining”:</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If a model’s performance dips below a given threshold, then a model retraining process automatically kicks off</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800" kern="1200" baseline="0" dirty="0">
                <a:solidFill>
                  <a:schemeClr val="tx1"/>
                </a:solidFill>
                <a:effectLst/>
                <a:cs typeface="ＭＳ Ｐゴシック" charset="0"/>
              </a:rPr>
              <a:t>Using a streaming implementation of a machine learning algorithm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streaming K-means). These algorithm implementations automatically retrain as they receive new data points (</a:t>
            </a:r>
            <a:r>
              <a:rPr lang="nb-NO" sz="800" kern="1200" baseline="0" dirty="0">
                <a:solidFill>
                  <a:schemeClr val="tx1"/>
                </a:solidFill>
                <a:effectLst/>
                <a:cs typeface="ＭＳ Ｐゴシック" charset="0"/>
              </a:rPr>
              <a:t>e.g.</a:t>
            </a:r>
            <a:r>
              <a:rPr lang="en-US" sz="800" kern="1200" baseline="0" dirty="0">
                <a:solidFill>
                  <a:schemeClr val="tx1"/>
                </a:solidFill>
                <a:effectLst/>
                <a:cs typeface="ＭＳ Ｐゴシック" charset="0"/>
              </a:rPr>
              <a:t> exponential decay balancing importance of new </a:t>
            </a:r>
            <a:r>
              <a:rPr lang="pt-BR" sz="800" kern="1200" baseline="0" dirty="0">
                <a:solidFill>
                  <a:schemeClr val="tx1"/>
                </a:solidFill>
                <a:effectLst/>
                <a:cs typeface="ＭＳ Ｐゴシック" charset="0"/>
              </a:rPr>
              <a:t>vs. </a:t>
            </a:r>
            <a:r>
              <a:rPr lang="en-US" sz="800" kern="1200" baseline="0" dirty="0">
                <a:solidFill>
                  <a:schemeClr val="tx1"/>
                </a:solidFill>
                <a:effectLst/>
                <a:cs typeface="ＭＳ Ｐゴシック" charset="0"/>
              </a:rPr>
              <a:t> old data).</a:t>
            </a:r>
            <a:endParaRPr lang="en-US" sz="800" kern="1200" dirty="0">
              <a:solidFill>
                <a:schemeClr val="tx1"/>
              </a:solidFill>
              <a:effectLst/>
              <a:cs typeface="ＭＳ Ｐゴシック" charset="0"/>
            </a:endParaRPr>
          </a:p>
          <a:p>
            <a:pPr marL="0" indent="0">
              <a:buFont typeface="Arial" panose="020B0604020202020204" pitchFamily="34" charset="0"/>
              <a:buNone/>
            </a:pPr>
            <a:endParaRPr lang="en-US" sz="800" b="0" baseline="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24</a:t>
            </a:fld>
            <a:endParaRPr lang="en-US"/>
          </a:p>
        </p:txBody>
      </p:sp>
    </p:spTree>
    <p:extLst>
      <p:ext uri="{BB962C8B-B14F-4D97-AF65-F5344CB8AC3E}">
        <p14:creationId xmlns:p14="http://schemas.microsoft.com/office/powerpoint/2010/main" val="1269870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IBM Machine Learning will be initially</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exposed through 3 different sets of packaging </a:t>
            </a:r>
            <a:r>
              <a:rPr lang="en-US" sz="900" kern="1200" baseline="0" dirty="0">
                <a:solidFill>
                  <a:schemeClr val="tx1"/>
                </a:solidFill>
                <a:effectLst/>
                <a:latin typeface="Arial" charset="0"/>
                <a:ea typeface="ＭＳ Ｐゴシック" charset="0"/>
                <a:cs typeface="ＭＳ Ｐゴシック" charset="0"/>
              </a:rPr>
              <a:t>– on </a:t>
            </a:r>
            <a:r>
              <a:rPr lang="en-US" sz="900" kern="1200" baseline="0" dirty="0" err="1">
                <a:solidFill>
                  <a:schemeClr val="tx1"/>
                </a:solidFill>
                <a:effectLst/>
                <a:latin typeface="Arial" charset="0"/>
                <a:ea typeface="ＭＳ Ｐゴシック" charset="0"/>
                <a:cs typeface="ＭＳ Ｐゴシック" charset="0"/>
              </a:rPr>
              <a:t>Bluemix</a:t>
            </a:r>
            <a:r>
              <a:rPr lang="en-US" sz="900" kern="1200" baseline="0" dirty="0">
                <a:solidFill>
                  <a:schemeClr val="tx1"/>
                </a:solidFill>
                <a:effectLst/>
                <a:latin typeface="Arial" charset="0"/>
                <a:ea typeface="ＭＳ Ｐゴシック" charset="0"/>
                <a:cs typeface="ＭＳ Ｐゴシック" charset="0"/>
              </a:rPr>
              <a:t>, inside Data Science Experience Public Cloud, and a private cloud (on-premises) deployment for z/OS (which will leverage DSX Private Cloud in 1H 2017).</a:t>
            </a:r>
            <a:endParaRPr lang="en-US" sz="900" kern="1200" dirty="0">
              <a:solidFill>
                <a:schemeClr val="tx1"/>
              </a:solidFill>
              <a:effectLst/>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kern="1200" dirty="0">
              <a:solidFill>
                <a:schemeClr val="tx1"/>
              </a:solidFill>
              <a:effectLst/>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These different sets of packaging/exposure are intended for different audiences. IBM Machine</a:t>
            </a:r>
            <a:r>
              <a:rPr lang="en-US" sz="900" kern="1200" baseline="0" dirty="0">
                <a:solidFill>
                  <a:schemeClr val="tx1"/>
                </a:solidFill>
                <a:effectLst/>
                <a:latin typeface="Arial" charset="0"/>
                <a:ea typeface="ＭＳ Ｐゴシック" charset="0"/>
                <a:cs typeface="ＭＳ Ｐゴシック" charset="0"/>
              </a:rPr>
              <a:t> Learning on </a:t>
            </a:r>
            <a:r>
              <a:rPr lang="en-US" sz="900" kern="1200" baseline="0" dirty="0" err="1">
                <a:solidFill>
                  <a:schemeClr val="tx1"/>
                </a:solidFill>
                <a:effectLst/>
                <a:latin typeface="Arial" charset="0"/>
                <a:ea typeface="ＭＳ Ｐゴシック" charset="0"/>
                <a:cs typeface="ＭＳ Ｐゴシック" charset="0"/>
              </a:rPr>
              <a:t>Bluemix</a:t>
            </a:r>
            <a:r>
              <a:rPr lang="en-US" sz="900" kern="1200" baseline="0" dirty="0">
                <a:solidFill>
                  <a:schemeClr val="tx1"/>
                </a:solidFill>
                <a:effectLst/>
                <a:latin typeface="Arial" charset="0"/>
                <a:ea typeface="ＭＳ Ｐゴシック" charset="0"/>
                <a:cs typeface="ＭＳ Ｐゴシック" charset="0"/>
              </a:rPr>
              <a:t> is designed for the Application Developer persona. IBM Machine Learning in Data Science Experience Public Cloud targets the Data Scientist persona. And IBM Machine Learning for z/OS targets mainframe workloads using Apache Spark (i.e., Spark on z/OS). </a:t>
            </a:r>
            <a:endParaRPr lang="en-US" sz="900" kern="1200" dirty="0">
              <a:solidFill>
                <a:schemeClr val="tx1"/>
              </a:solidFill>
              <a:effectLst/>
              <a:latin typeface="Arial" charset="0"/>
              <a:ea typeface="ＭＳ Ｐゴシック" charset="0"/>
              <a:cs typeface="ＭＳ Ｐゴシック" charset="0"/>
            </a:endParaRPr>
          </a:p>
          <a:p>
            <a:endParaRPr lang="en-US" sz="1200" kern="1200" dirty="0">
              <a:solidFill>
                <a:schemeClr val="tx1"/>
              </a:solidFill>
              <a:effectLst/>
              <a:latin typeface="Arial" charset="0"/>
              <a:ea typeface="ＭＳ Ｐゴシック" charset="0"/>
              <a:cs typeface="ＭＳ Ｐゴシック" charset="0"/>
            </a:endParaRPr>
          </a:p>
          <a:p>
            <a:r>
              <a:rPr lang="en-US" sz="900" kern="1200" baseline="0" dirty="0">
                <a:solidFill>
                  <a:schemeClr val="tx1"/>
                </a:solidFill>
                <a:effectLst/>
                <a:latin typeface="Arial" charset="0"/>
                <a:ea typeface="ＭＳ Ｐゴシック" charset="0"/>
                <a:cs typeface="ＭＳ Ｐゴシック" charset="0"/>
              </a:rPr>
              <a:t>IBM ML i</a:t>
            </a:r>
            <a:r>
              <a:rPr lang="en-US" sz="900" kern="1200" dirty="0">
                <a:solidFill>
                  <a:schemeClr val="tx1"/>
                </a:solidFill>
                <a:effectLst/>
                <a:latin typeface="Arial" charset="0"/>
                <a:ea typeface="ＭＳ Ｐゴシック" charset="0"/>
                <a:cs typeface="ＭＳ Ｐゴシック" charset="0"/>
              </a:rPr>
              <a:t>s already available on </a:t>
            </a:r>
            <a:r>
              <a:rPr lang="en-US" sz="900" kern="1200" dirty="0" err="1">
                <a:solidFill>
                  <a:schemeClr val="tx1"/>
                </a:solidFill>
                <a:effectLst/>
                <a:latin typeface="Arial" charset="0"/>
                <a:ea typeface="ＭＳ Ｐゴシック" charset="0"/>
                <a:cs typeface="ＭＳ Ｐゴシック" charset="0"/>
              </a:rPr>
              <a:t>Bluemix</a:t>
            </a:r>
            <a:r>
              <a:rPr lang="en-US" sz="900" kern="1200" baseline="0" dirty="0">
                <a:solidFill>
                  <a:schemeClr val="tx1"/>
                </a:solidFill>
                <a:effectLst/>
                <a:latin typeface="Arial" charset="0"/>
                <a:ea typeface="ＭＳ Ｐゴシック" charset="0"/>
                <a:cs typeface="ＭＳ Ｐゴシック" charset="0"/>
              </a:rPr>
              <a:t>. The </a:t>
            </a:r>
            <a:r>
              <a:rPr lang="en-US" sz="900" kern="1200" dirty="0">
                <a:solidFill>
                  <a:schemeClr val="tx1"/>
                </a:solidFill>
                <a:effectLst/>
                <a:latin typeface="Arial" charset="0"/>
                <a:ea typeface="ＭＳ Ｐゴシック" charset="0"/>
                <a:cs typeface="ＭＳ Ｐゴシック" charset="0"/>
              </a:rPr>
              <a:t>first phase</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of IBM</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ML was a rebranding of the </a:t>
            </a:r>
            <a:r>
              <a:rPr lang="en-US" sz="900" kern="1200" dirty="0" err="1">
                <a:solidFill>
                  <a:schemeClr val="tx1"/>
                </a:solidFill>
                <a:effectLst/>
                <a:latin typeface="Arial" charset="0"/>
                <a:ea typeface="ＭＳ Ｐゴシック" charset="0"/>
                <a:cs typeface="ＭＳ Ｐゴシック" charset="0"/>
              </a:rPr>
              <a:t>Bluemix</a:t>
            </a:r>
            <a:r>
              <a:rPr lang="en-US" sz="900" kern="1200" dirty="0">
                <a:solidFill>
                  <a:schemeClr val="tx1"/>
                </a:solidFill>
                <a:effectLst/>
                <a:latin typeface="Arial" charset="0"/>
                <a:ea typeface="ＭＳ Ｐゴシック" charset="0"/>
                <a:cs typeface="ＭＳ Ｐゴシック" charset="0"/>
              </a:rPr>
              <a:t> “SPSS Predictive Analytics” service to “IBM Machine Learning”. We will continue to expand this offering beyond the SPSS runtime to include addition runtimes and</a:t>
            </a:r>
            <a:r>
              <a:rPr lang="en-US" sz="900" kern="1200" baseline="0" dirty="0">
                <a:solidFill>
                  <a:schemeClr val="tx1"/>
                </a:solidFill>
                <a:effectLst/>
                <a:latin typeface="Arial" charset="0"/>
                <a:ea typeface="ＭＳ Ｐゴシック" charset="0"/>
                <a:cs typeface="ＭＳ Ｐゴシック" charset="0"/>
              </a:rPr>
              <a:t> features. </a:t>
            </a:r>
            <a:endParaRPr lang="en-US" sz="900" kern="1200" dirty="0">
              <a:solidFill>
                <a:schemeClr val="tx1"/>
              </a:solidFill>
              <a:effectLst/>
              <a:latin typeface="Arial" charset="0"/>
              <a:ea typeface="ＭＳ Ｐゴシック" charset="0"/>
              <a:cs typeface="ＭＳ Ｐゴシック" charset="0"/>
            </a:endParaRP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For IBM</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ML inside Data Science Experience, two methods for</a:t>
            </a:r>
            <a:r>
              <a:rPr lang="en-US" sz="900" kern="1200" baseline="0" dirty="0">
                <a:solidFill>
                  <a:schemeClr val="tx1"/>
                </a:solidFill>
                <a:effectLst/>
                <a:latin typeface="Arial" charset="0"/>
                <a:ea typeface="ＭＳ Ｐゴシック" charset="0"/>
                <a:cs typeface="ＭＳ Ｐゴシック" charset="0"/>
              </a:rPr>
              <a:t> accessing IBM ML </a:t>
            </a:r>
            <a:r>
              <a:rPr lang="en-US" sz="900" kern="1200" dirty="0">
                <a:solidFill>
                  <a:schemeClr val="tx1"/>
                </a:solidFill>
                <a:effectLst/>
                <a:latin typeface="Arial" charset="0"/>
                <a:ea typeface="ＭＳ Ｐゴシック" charset="0"/>
                <a:cs typeface="ＭＳ Ｐゴシック" charset="0"/>
              </a:rPr>
              <a:t>will exist </a:t>
            </a:r>
            <a:r>
              <a:rPr lang="mr-IN" sz="900" kern="1200" dirty="0">
                <a:solidFill>
                  <a:schemeClr val="tx1"/>
                </a:solidFill>
                <a:effectLst/>
                <a:latin typeface="Arial" charset="0"/>
                <a:ea typeface="ＭＳ Ｐゴシック" charset="0"/>
                <a:cs typeface="ＭＳ Ｐゴシック" charset="0"/>
              </a:rPr>
              <a:t>–</a:t>
            </a:r>
            <a:r>
              <a:rPr lang="en-US" sz="900" kern="1200" dirty="0">
                <a:solidFill>
                  <a:schemeClr val="tx1"/>
                </a:solidFill>
                <a:effectLst/>
                <a:latin typeface="Arial" charset="0"/>
                <a:ea typeface="ＭＳ Ｐゴシック" charset="0"/>
                <a:cs typeface="ＭＳ Ｐゴシック" charset="0"/>
              </a:rPr>
              <a:t> (a) wizard GUI to create models, and (b) an</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API to deploy and manage models from notebooks. Users who prefer coding will likely use the notebooks</a:t>
            </a:r>
            <a:r>
              <a:rPr lang="en-US" sz="900" kern="1200" baseline="0" dirty="0">
                <a:solidFill>
                  <a:schemeClr val="tx1"/>
                </a:solidFill>
                <a:effectLst/>
                <a:latin typeface="Arial" charset="0"/>
                <a:ea typeface="ＭＳ Ｐゴシック" charset="0"/>
                <a:cs typeface="ＭＳ Ｐゴシック" charset="0"/>
              </a:rPr>
              <a:t> with API approach, whereas users who’d like to build models without writing any code will likely prefer the wizard approach. </a:t>
            </a:r>
            <a:endParaRPr lang="en-US" sz="900" kern="1200" dirty="0">
              <a:solidFill>
                <a:schemeClr val="tx1"/>
              </a:solidFill>
              <a:effectLst/>
              <a:latin typeface="Arial" charset="0"/>
              <a:ea typeface="ＭＳ Ｐゴシック" charset="0"/>
              <a:cs typeface="ＭＳ Ｐゴシック" charset="0"/>
            </a:endParaRP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IBM</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ML for z/OS</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is an private cloud (on-premises) deployment</a:t>
            </a:r>
            <a:r>
              <a:rPr lang="en-US" sz="900" kern="1200" baseline="0" dirty="0">
                <a:solidFill>
                  <a:schemeClr val="tx1"/>
                </a:solidFill>
                <a:effectLst/>
                <a:latin typeface="Arial" charset="0"/>
                <a:ea typeface="ＭＳ Ｐゴシック" charset="0"/>
                <a:cs typeface="ＭＳ Ｐゴシック" charset="0"/>
              </a:rPr>
              <a:t> of IBM ML to run on Spark z/OS. It will initially be an API-based approach through </a:t>
            </a:r>
            <a:r>
              <a:rPr lang="en-US" sz="900" kern="1200" baseline="0" dirty="0" err="1">
                <a:solidFill>
                  <a:schemeClr val="tx1"/>
                </a:solidFill>
                <a:effectLst/>
                <a:latin typeface="Arial" charset="0"/>
                <a:ea typeface="ＭＳ Ｐゴシック" charset="0"/>
                <a:cs typeface="ＭＳ Ｐゴシック" charset="0"/>
              </a:rPr>
              <a:t>Jupyter</a:t>
            </a:r>
            <a:r>
              <a:rPr lang="en-US" sz="900" kern="1200" baseline="0" dirty="0">
                <a:solidFill>
                  <a:schemeClr val="tx1"/>
                </a:solidFill>
                <a:effectLst/>
                <a:latin typeface="Arial" charset="0"/>
                <a:ea typeface="ＭＳ Ｐゴシック" charset="0"/>
                <a:cs typeface="ＭＳ Ｐゴシック" charset="0"/>
              </a:rPr>
              <a:t> notebooks. In the future IBM ML z/OS will integrate with DSX Private Cloud as the main toolset (often referred to as an Integrated Development Environment </a:t>
            </a:r>
            <a:r>
              <a:rPr lang="mr-IN" sz="900" kern="1200" baseline="0" dirty="0">
                <a:solidFill>
                  <a:schemeClr val="tx1"/>
                </a:solidFill>
                <a:effectLst/>
                <a:latin typeface="Arial" charset="0"/>
                <a:ea typeface="ＭＳ Ｐゴシック" charset="0"/>
                <a:cs typeface="ＭＳ Ｐゴシック" charset="0"/>
              </a:rPr>
              <a:t>…</a:t>
            </a:r>
            <a:r>
              <a:rPr lang="en-US" sz="900" kern="1200" baseline="0" dirty="0">
                <a:solidFill>
                  <a:schemeClr val="tx1"/>
                </a:solidFill>
                <a:effectLst/>
                <a:latin typeface="Arial" charset="0"/>
                <a:ea typeface="ＭＳ Ｐゴシック" charset="0"/>
                <a:cs typeface="ＭＳ Ｐゴシック" charset="0"/>
              </a:rPr>
              <a:t> or IDE for short) for IBM ML z/OS. </a:t>
            </a:r>
            <a:endParaRPr lang="en-US" sz="900" kern="1200" dirty="0">
              <a:solidFill>
                <a:schemeClr val="tx1"/>
              </a:solidFill>
              <a:effectLst/>
              <a:latin typeface="Arial" charset="0"/>
              <a:ea typeface="ＭＳ Ｐゴシック" charset="0"/>
              <a:cs typeface="ＭＳ Ｐゴシック" charset="0"/>
            </a:endParaRPr>
          </a:p>
          <a:p>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25</a:t>
            </a:fld>
            <a:endParaRPr lang="en-US"/>
          </a:p>
        </p:txBody>
      </p:sp>
    </p:spTree>
    <p:extLst>
      <p:ext uri="{BB962C8B-B14F-4D97-AF65-F5344CB8AC3E}">
        <p14:creationId xmlns:p14="http://schemas.microsoft.com/office/powerpoint/2010/main" val="763654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let’s take</a:t>
            </a:r>
            <a:r>
              <a:rPr lang="en-US" baseline="0" dirty="0"/>
              <a:t> a look at IBM ML in Data Science Experience.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IBM Machine Learning is provisioned by default in Data Science Experience. It is our deployment</a:t>
            </a:r>
            <a:r>
              <a:rPr lang="en-US" baseline="0" dirty="0"/>
              <a:t> fabric that enables Data Scientists to take their models from the lab to production. DSX provides a s</a:t>
            </a:r>
            <a:r>
              <a:rPr lang="en-US" dirty="0"/>
              <a:t>ingle UI for creating</a:t>
            </a:r>
            <a:r>
              <a:rPr lang="en-US" baseline="0" dirty="0"/>
              <a:t> models</a:t>
            </a:r>
            <a:r>
              <a:rPr lang="en-US" dirty="0"/>
              <a:t>, collaborating, deploying, monitoring, and integrating feedback. With a single click, Data Scientists</a:t>
            </a:r>
            <a:r>
              <a:rPr lang="en-US" baseline="0" dirty="0"/>
              <a:t> can </a:t>
            </a:r>
            <a:r>
              <a:rPr lang="en-US" dirty="0"/>
              <a:t>deploy their machine learning models as web services.</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IBM ML is a</a:t>
            </a:r>
            <a:r>
              <a:rPr lang="en-US" dirty="0"/>
              <a:t>ccessible in Data Science Experience via APIs (by coding in Notebooks), Wizard GUI (i.e., called “pipelines” in Projects), and the DSX Canvas (which is</a:t>
            </a:r>
            <a:r>
              <a:rPr lang="en-US" baseline="0" dirty="0"/>
              <a:t> a GUI-based approach inspired by SPSS Modeler).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Note:</a:t>
            </a:r>
            <a:r>
              <a:rPr lang="en-US" b="1" baseline="0" dirty="0"/>
              <a:t> </a:t>
            </a:r>
            <a:r>
              <a:rPr lang="en-US" dirty="0"/>
              <a:t>At IBM</a:t>
            </a:r>
            <a:r>
              <a:rPr lang="en-US" baseline="0" dirty="0"/>
              <a:t> </a:t>
            </a:r>
            <a:r>
              <a:rPr lang="en-US" dirty="0"/>
              <a:t>ML GA in DSX (during 1H</a:t>
            </a:r>
            <a:r>
              <a:rPr lang="en-US" baseline="0" dirty="0"/>
              <a:t> 2017</a:t>
            </a:r>
            <a:r>
              <a:rPr lang="en-US" dirty="0"/>
              <a:t>) we expect to have both the APIs and Wizard GUI available. The</a:t>
            </a:r>
            <a:r>
              <a:rPr lang="en-US" baseline="0" dirty="0"/>
              <a:t> DSX Canvas deployment via IBM ML will GA after the APIs and Wizard. </a:t>
            </a:r>
            <a:endParaRPr lang="en-US" dirty="0"/>
          </a:p>
          <a:p>
            <a:endParaRPr lang="en-US" dirty="0"/>
          </a:p>
          <a:p>
            <a:r>
              <a:rPr lang="en-US" dirty="0"/>
              <a:t>Also note that</a:t>
            </a:r>
            <a:r>
              <a:rPr lang="en-US" baseline="0" dirty="0"/>
              <a:t> </a:t>
            </a:r>
            <a:r>
              <a:rPr lang="en-US" dirty="0"/>
              <a:t>DSX Private Cloud will become the standard</a:t>
            </a:r>
            <a:r>
              <a:rPr lang="en-US" baseline="0" dirty="0"/>
              <a:t> </a:t>
            </a:r>
            <a:r>
              <a:rPr lang="en-US" dirty="0"/>
              <a:t>IDE for IBM</a:t>
            </a:r>
            <a:r>
              <a:rPr lang="en-US" baseline="0" dirty="0"/>
              <a:t> </a:t>
            </a:r>
            <a:r>
              <a:rPr lang="en-US" dirty="0"/>
              <a:t>ML for z/OS</a:t>
            </a:r>
            <a:r>
              <a:rPr lang="en-US" baseline="0" dirty="0"/>
              <a:t>. This is expected to be delivered in 1H 2017.</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26</a:t>
            </a:fld>
            <a:endParaRPr lang="en-US"/>
          </a:p>
        </p:txBody>
      </p:sp>
    </p:spTree>
    <p:extLst>
      <p:ext uri="{BB962C8B-B14F-4D97-AF65-F5344CB8AC3E}">
        <p14:creationId xmlns:p14="http://schemas.microsoft.com/office/powerpoint/2010/main" val="2146335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100" b="0" kern="1200" dirty="0">
                <a:solidFill>
                  <a:schemeClr val="tx1"/>
                </a:solidFill>
                <a:effectLst/>
              </a:rPr>
              <a:t>So how is SPSS connected with Data Science Experience and IBM Machine Learning? Well, SPSS is a very healthy business with a huge user base. However, our customers are also looking forward to seeing new features</a:t>
            </a:r>
            <a:r>
              <a:rPr lang="en-US" sz="1100" b="0" kern="1200" baseline="0" dirty="0">
                <a:solidFill>
                  <a:schemeClr val="tx1"/>
                </a:solidFill>
                <a:effectLst/>
              </a:rPr>
              <a:t> and wondering how to manage a world where SPSS Modeler and open source co-exist as first class citizens</a:t>
            </a:r>
            <a:r>
              <a:rPr lang="en-US" sz="1100" b="0" kern="1200" dirty="0">
                <a:solidFill>
                  <a:schemeClr val="tx1"/>
                </a:solidFill>
                <a:effectLst/>
              </a:rPr>
              <a:t>. At</a:t>
            </a:r>
            <a:r>
              <a:rPr lang="en-US" sz="1100" b="0" kern="1200" baseline="0" dirty="0">
                <a:solidFill>
                  <a:schemeClr val="tx1"/>
                </a:solidFill>
                <a:effectLst/>
              </a:rPr>
              <a:t> a lot of accounts that used to be known as “SPSS shops”, we are seeing customers experimenting with new open source technologies and tooling. We need to embrace this and continue to deliver tooling that meets the needs of our customers.</a:t>
            </a:r>
          </a:p>
          <a:p>
            <a:endParaRPr lang="en-US" sz="1100" b="0" kern="1200" dirty="0">
              <a:solidFill>
                <a:schemeClr val="tx1"/>
              </a:solidFill>
              <a:effectLst/>
            </a:endParaRPr>
          </a:p>
          <a:p>
            <a:r>
              <a:rPr lang="en-US" sz="1100" b="0" kern="1200" dirty="0">
                <a:solidFill>
                  <a:schemeClr val="tx1"/>
                </a:solidFill>
                <a:effectLst/>
              </a:rPr>
              <a:t>So we are listening to our customers needs</a:t>
            </a:r>
            <a:r>
              <a:rPr lang="en-US" sz="1100" b="0" kern="1200" baseline="0" dirty="0">
                <a:solidFill>
                  <a:schemeClr val="tx1"/>
                </a:solidFill>
                <a:effectLst/>
              </a:rPr>
              <a:t> and changes in the marketplace – first, we </a:t>
            </a:r>
            <a:r>
              <a:rPr lang="en-US" sz="1100" b="0" kern="1200" dirty="0">
                <a:solidFill>
                  <a:schemeClr val="tx1"/>
                </a:solidFill>
                <a:effectLst/>
              </a:rPr>
              <a:t>are bringing SPSS Modeler into Data Science Experience – DSX will be the home of the SPSS Modeler cloud client. </a:t>
            </a:r>
          </a:p>
          <a:p>
            <a:endParaRPr lang="en-US" sz="1100" b="0" kern="1200" dirty="0">
              <a:solidFill>
                <a:schemeClr val="tx1"/>
              </a:solidFill>
              <a:effectLst/>
            </a:endParaRPr>
          </a:p>
          <a:p>
            <a:r>
              <a:rPr lang="en-US" sz="1100" b="0" kern="1200" dirty="0">
                <a:solidFill>
                  <a:schemeClr val="tx1"/>
                </a:solidFill>
                <a:effectLst/>
              </a:rPr>
              <a:t>Here you have two screenshots on how a user can create a SPSS Modeler stream on their desktop and then import that stream into Data Science Experience to run in what</a:t>
            </a:r>
            <a:r>
              <a:rPr lang="en-US" sz="1100" b="0" kern="1200" baseline="0" dirty="0">
                <a:solidFill>
                  <a:schemeClr val="tx1"/>
                </a:solidFill>
                <a:effectLst/>
              </a:rPr>
              <a:t> we are calling the “Canvas”</a:t>
            </a:r>
            <a:r>
              <a:rPr lang="en-US" sz="1100" b="0" kern="1200" dirty="0">
                <a:solidFill>
                  <a:schemeClr val="tx1"/>
                </a:solidFill>
                <a:effectLst/>
              </a:rPr>
              <a:t>. We are going to have compatibility with legacy SPSS streams by developing</a:t>
            </a:r>
            <a:r>
              <a:rPr lang="en-US" sz="1100" b="0" kern="1200" baseline="0" dirty="0">
                <a:solidFill>
                  <a:schemeClr val="tx1"/>
                </a:solidFill>
                <a:effectLst/>
              </a:rPr>
              <a:t> this SPSS cloud client in DSX</a:t>
            </a:r>
            <a:r>
              <a:rPr lang="en-US" sz="1100" b="0" kern="1200" dirty="0">
                <a:solidFill>
                  <a:schemeClr val="tx1"/>
                </a:solidFill>
                <a:effectLst/>
              </a:rPr>
              <a:t>. We will support multiple execution engines. One of them is going to be the SPSS runtime to support these legacy streams. And we are also moving into supporting Spark ML pipelines, which will be coming soon (1H 2017). And then we will support R, Python, SQL in code in the same pipeline.</a:t>
            </a:r>
            <a:endParaRPr lang="en-US" sz="1100" b="1" kern="1200" dirty="0">
              <a:solidFill>
                <a:schemeClr val="tx1"/>
              </a:solidFill>
              <a:effectLst/>
            </a:endParaRPr>
          </a:p>
          <a:p>
            <a:r>
              <a:rPr lang="en-US" sz="1100" b="0" kern="1200" dirty="0">
                <a:solidFill>
                  <a:schemeClr val="tx1"/>
                </a:solidFill>
                <a:effectLst/>
              </a:rPr>
              <a:t> </a:t>
            </a:r>
            <a:endParaRPr lang="en-US" sz="1100" b="1" kern="1200" dirty="0">
              <a:solidFill>
                <a:schemeClr val="tx1"/>
              </a:solidFill>
              <a:effectLst/>
            </a:endParaRPr>
          </a:p>
          <a:p>
            <a:r>
              <a:rPr lang="en-US" sz="1100" b="0" kern="1200" dirty="0">
                <a:solidFill>
                  <a:schemeClr val="tx1"/>
                </a:solidFill>
                <a:effectLst/>
              </a:rPr>
              <a:t>On the deployment side</a:t>
            </a:r>
            <a:r>
              <a:rPr lang="en-US" sz="1100" b="0" kern="1200" baseline="0" dirty="0">
                <a:solidFill>
                  <a:schemeClr val="tx1"/>
                </a:solidFill>
                <a:effectLst/>
              </a:rPr>
              <a:t>, the Canvas</a:t>
            </a:r>
            <a:r>
              <a:rPr lang="en-US" sz="1100" b="0" kern="1200" dirty="0">
                <a:solidFill>
                  <a:schemeClr val="tx1"/>
                </a:solidFill>
                <a:effectLst/>
              </a:rPr>
              <a:t> will have options to deploy those pipelines into production in one-click</a:t>
            </a:r>
            <a:r>
              <a:rPr lang="en-US" sz="1100" b="0" kern="1200" baseline="0" dirty="0">
                <a:solidFill>
                  <a:schemeClr val="tx1"/>
                </a:solidFill>
                <a:effectLst/>
              </a:rPr>
              <a:t> via IBM Machine Learning.</a:t>
            </a:r>
            <a:endParaRPr lang="en-US" sz="1100" b="0" kern="1200" dirty="0">
              <a:solidFill>
                <a:schemeClr val="tx1"/>
              </a:solidFill>
              <a:effectLst/>
            </a:endParaRPr>
          </a:p>
          <a:p>
            <a:endParaRPr lang="en-US" sz="1100" b="0" kern="1200" dirty="0">
              <a:solidFill>
                <a:schemeClr val="tx1"/>
              </a:solidFill>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100" b="0" kern="1200" dirty="0">
                <a:solidFill>
                  <a:schemeClr val="tx1"/>
                </a:solidFill>
                <a:effectLst/>
              </a:rPr>
              <a:t>For further details,</a:t>
            </a:r>
            <a:r>
              <a:rPr lang="en-US" sz="1100" b="0" kern="1200" baseline="0" dirty="0">
                <a:solidFill>
                  <a:schemeClr val="tx1"/>
                </a:solidFill>
                <a:effectLst/>
              </a:rPr>
              <a:t> check out our </a:t>
            </a:r>
            <a:r>
              <a:rPr lang="en-US" sz="1100" b="0" kern="1200" dirty="0">
                <a:solidFill>
                  <a:schemeClr val="tx1"/>
                </a:solidFill>
                <a:effectLst/>
              </a:rPr>
              <a:t>blog post on “Better Together: SPSS and Data Science Experience“: http://datascience.ibm.com/blog/spss-in-dsx/</a:t>
            </a:r>
          </a:p>
          <a:p>
            <a:endParaRPr lang="en-US" sz="11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27</a:t>
            </a:fld>
            <a:endParaRPr lang="en-US"/>
          </a:p>
        </p:txBody>
      </p:sp>
    </p:spTree>
    <p:extLst>
      <p:ext uri="{BB962C8B-B14F-4D97-AF65-F5344CB8AC3E}">
        <p14:creationId xmlns:p14="http://schemas.microsoft.com/office/powerpoint/2010/main" val="1830665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28</a:t>
            </a:fld>
            <a:endParaRPr lang="en-US"/>
          </a:p>
        </p:txBody>
      </p:sp>
    </p:spTree>
    <p:extLst>
      <p:ext uri="{BB962C8B-B14F-4D97-AF65-F5344CB8AC3E}">
        <p14:creationId xmlns:p14="http://schemas.microsoft.com/office/powerpoint/2010/main" val="414988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900" kern="1200" dirty="0">
                <a:solidFill>
                  <a:schemeClr val="tx1"/>
                </a:solidFill>
                <a:effectLst/>
                <a:latin typeface="Arial" charset="0"/>
                <a:ea typeface="ＭＳ Ｐゴシック" charset="0"/>
                <a:cs typeface="ＭＳ Ｐゴシック" charset="0"/>
              </a:rPr>
              <a:t>In short - Data Scientist Workbench validated market demand. Data Science Experience (DSX) is our commercial offering.</a:t>
            </a: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Data Scientist Workbench is an incubation project to help us get product and market fit. As with any incubation project the goal is to pursue various technologies and different methods of delivering these technologies to determine what the "paid" offerings should pursue. DSWB is going to continue to push the envelope and explore the needs of the market using DSWB. Data Science Experience may or may not use those findings and will have to take decisions on what capabilities to productize. In DSWB we are adding a lot of new capabilities and we will continue to do so. Again, these are explorations that DSX can learn from but they in no way signal adoption by DSX.</a:t>
            </a:r>
          </a:p>
          <a:p>
            <a:endParaRPr lang="en-US" sz="900" kern="1200" dirty="0">
              <a:solidFill>
                <a:schemeClr val="tx1"/>
              </a:solidFill>
              <a:effectLst/>
              <a:latin typeface="Arial" charset="0"/>
              <a:ea typeface="ＭＳ Ｐゴシック" charset="0"/>
              <a:cs typeface="ＭＳ Ｐゴシック" charset="0"/>
            </a:endParaRPr>
          </a:p>
          <a:p>
            <a:r>
              <a:rPr lang="en-US" sz="900" kern="1200" dirty="0">
                <a:solidFill>
                  <a:schemeClr val="tx1"/>
                </a:solidFill>
                <a:effectLst/>
                <a:latin typeface="Arial" charset="0"/>
                <a:ea typeface="ＭＳ Ｐゴシック" charset="0"/>
                <a:cs typeface="ＭＳ Ｐゴシック" charset="0"/>
              </a:rPr>
              <a:t>DSWB is what we call a virtual lab environment for the Big Data University. Right now a significant number of BDU courses use DSWB to allow people to do hands on labs. We intend to make all courses use DSWB. As such, it has very unique needs that can't be addressed by DSX or any single IBM product. In BDU we teach technologies that are not yet present in our products, we teach them in geographies where IBM cloud services don't have suitable delivery mechanism (e.g. China, sub-Saharan Africa etc.) and we provide Private BDU Portals to our key accounts that require that all education be done with their own data on their own systems behind the firewall.</a:t>
            </a:r>
          </a:p>
          <a:p>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29</a:t>
            </a:fld>
            <a:endParaRPr lang="en-US"/>
          </a:p>
        </p:txBody>
      </p:sp>
    </p:spTree>
    <p:extLst>
      <p:ext uri="{BB962C8B-B14F-4D97-AF65-F5344CB8AC3E}">
        <p14:creationId xmlns:p14="http://schemas.microsoft.com/office/powerpoint/2010/main" val="1558602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52525" y="696913"/>
            <a:ext cx="4641850" cy="3481387"/>
          </a:xfrm>
          <a:ln/>
        </p:spPr>
      </p:sp>
      <p:sp>
        <p:nvSpPr>
          <p:cNvPr id="3" name="Notes Placeholder 2"/>
          <p:cNvSpPr>
            <a:spLocks noGrp="1"/>
          </p:cNvSpPr>
          <p:nvPr>
            <p:ph type="body" idx="1"/>
          </p:nvPr>
        </p:nvSpPr>
        <p:spPr>
          <a:xfrm>
            <a:off x="451998" y="4449337"/>
            <a:ext cx="6005122" cy="4008863"/>
          </a:xfrm>
        </p:spPr>
        <p:txBody>
          <a:bodyPr/>
          <a:lstStyle/>
          <a:p>
            <a:r>
              <a:rPr lang="en-CA" altLang="en-US" sz="1200" dirty="0">
                <a:latin typeface="Calibri" charset="0"/>
                <a:ea typeface="ＭＳ Ｐゴシック" charset="-128"/>
                <a:cs typeface="Arial" charset="0"/>
              </a:rPr>
              <a:t>Spark SQL is one component of the Spark Core framework</a:t>
            </a:r>
            <a:r>
              <a:rPr lang="en-CA" altLang="en-US" sz="1200" baseline="0" dirty="0">
                <a:latin typeface="Calibri" charset="0"/>
                <a:ea typeface="ＭＳ Ｐゴシック" charset="-128"/>
                <a:cs typeface="Arial" charset="0"/>
              </a:rPr>
              <a:t> that primarily focuses on delivering a standardized access pattern to Spark data using SQL queries. For DBAs and developers with background in relational-style databases and data structures, Spark SQL allows a SQL-style query approach to data stored in Spark DataFrame APIs. It is also utilized for querying against data stored in JSON documents within Cloudant (a NoSQL database as a service), using the </a:t>
            </a:r>
            <a:r>
              <a:rPr lang="en-CA" altLang="en-US" sz="1200" baseline="0" dirty="0" err="1">
                <a:latin typeface="Calibri" charset="0"/>
                <a:ea typeface="ＭＳ Ｐゴシック" charset="-128"/>
                <a:cs typeface="Arial" charset="0"/>
              </a:rPr>
              <a:t>cloudant</a:t>
            </a:r>
            <a:r>
              <a:rPr lang="en-CA" altLang="en-US" sz="1200" baseline="0" dirty="0">
                <a:latin typeface="Calibri" charset="0"/>
                <a:ea typeface="ＭＳ Ｐゴシック" charset="-128"/>
                <a:cs typeface="Arial" charset="0"/>
              </a:rPr>
              <a:t>-spark drivers that map Spark SQL atop Cloudant index semantics.</a:t>
            </a:r>
            <a:endParaRPr lang="en-CA" altLang="en-US" sz="12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30</a:t>
            </a:fld>
            <a:endParaRPr lang="en-US" altLang="en-US"/>
          </a:p>
        </p:txBody>
      </p:sp>
    </p:spTree>
    <p:extLst>
      <p:ext uri="{BB962C8B-B14F-4D97-AF65-F5344CB8AC3E}">
        <p14:creationId xmlns:p14="http://schemas.microsoft.com/office/powerpoint/2010/main" val="3904713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52525" y="696913"/>
            <a:ext cx="4641850" cy="3481387"/>
          </a:xfrm>
          <a:ln/>
        </p:spPr>
      </p:sp>
      <p:sp>
        <p:nvSpPr>
          <p:cNvPr id="3" name="Notes Placeholder 2"/>
          <p:cNvSpPr>
            <a:spLocks noGrp="1"/>
          </p:cNvSpPr>
          <p:nvPr>
            <p:ph type="body" idx="1"/>
          </p:nvPr>
        </p:nvSpPr>
        <p:spPr>
          <a:xfrm>
            <a:off x="451998" y="4449337"/>
            <a:ext cx="6005122" cy="4008863"/>
          </a:xfrm>
        </p:spPr>
        <p:txBody>
          <a:bodyPr/>
          <a:lstStyle/>
          <a:p>
            <a:r>
              <a:rPr lang="en-CA" altLang="en-US" sz="1200" dirty="0">
                <a:latin typeface="Calibri" charset="0"/>
                <a:ea typeface="ＭＳ Ｐゴシック" charset="-128"/>
                <a:cs typeface="Arial" charset="0"/>
              </a:rPr>
              <a:t>Spark Streaming,</a:t>
            </a:r>
            <a:r>
              <a:rPr lang="en-CA" altLang="en-US" sz="1200" baseline="0" dirty="0">
                <a:latin typeface="Calibri" charset="0"/>
                <a:ea typeface="ＭＳ Ｐゴシック" charset="-128"/>
                <a:cs typeface="Arial" charset="0"/>
              </a:rPr>
              <a:t> another essential component of the Spark Core libraries, enables micro-batching and near-real time event processing. This library is particularly useful when dealing with Internet of Things (IoT) devices, rapid throughput systems like social media feeds (Twitter), or event-listener technologies such as Apache Kafka or RabbitMQ. </a:t>
            </a:r>
            <a:endParaRPr lang="en-CA" altLang="en-US" sz="12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31</a:t>
            </a:fld>
            <a:endParaRPr lang="en-US" altLang="en-US"/>
          </a:p>
        </p:txBody>
      </p:sp>
    </p:spTree>
    <p:extLst>
      <p:ext uri="{BB962C8B-B14F-4D97-AF65-F5344CB8AC3E}">
        <p14:creationId xmlns:p14="http://schemas.microsoft.com/office/powerpoint/2010/main" val="15037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endParaRPr lang="en-US" sz="1000" kern="1200" dirty="0">
              <a:solidFill>
                <a:schemeClr val="tx1"/>
              </a:solidFill>
              <a:effectLst/>
            </a:endParaRP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a:t>
            </a:fld>
            <a:endParaRPr lang="en-US"/>
          </a:p>
        </p:txBody>
      </p:sp>
    </p:spTree>
    <p:extLst>
      <p:ext uri="{BB962C8B-B14F-4D97-AF65-F5344CB8AC3E}">
        <p14:creationId xmlns:p14="http://schemas.microsoft.com/office/powerpoint/2010/main" val="2742799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52525" y="696913"/>
            <a:ext cx="4641850" cy="3481387"/>
          </a:xfrm>
          <a:ln/>
        </p:spPr>
      </p:sp>
      <p:sp>
        <p:nvSpPr>
          <p:cNvPr id="3" name="Notes Placeholder 2"/>
          <p:cNvSpPr>
            <a:spLocks noGrp="1"/>
          </p:cNvSpPr>
          <p:nvPr>
            <p:ph type="body" idx="1"/>
          </p:nvPr>
        </p:nvSpPr>
        <p:spPr>
          <a:xfrm>
            <a:off x="451998" y="4382429"/>
            <a:ext cx="6005122" cy="4075771"/>
          </a:xfrm>
        </p:spPr>
        <p:txBody>
          <a:bodyPr/>
          <a:lstStyle/>
          <a:p>
            <a:r>
              <a:rPr lang="en-CA" altLang="en-US" sz="1200" dirty="0" err="1">
                <a:latin typeface="Calibri" charset="0"/>
                <a:ea typeface="ＭＳ Ｐゴシック" charset="-128"/>
                <a:cs typeface="Arial" charset="0"/>
              </a:rPr>
              <a:t>MLLib</a:t>
            </a:r>
            <a:r>
              <a:rPr lang="en-CA" altLang="en-US" sz="1200" dirty="0">
                <a:latin typeface="Calibri" charset="0"/>
                <a:ea typeface="ＭＳ Ｐゴシック" charset="-128"/>
                <a:cs typeface="Arial" charset="0"/>
              </a:rPr>
              <a:t>,</a:t>
            </a:r>
            <a:r>
              <a:rPr lang="en-CA" altLang="en-US" sz="1200" baseline="0" dirty="0">
                <a:latin typeface="Calibri" charset="0"/>
                <a:ea typeface="ＭＳ Ｐゴシック" charset="-128"/>
                <a:cs typeface="Arial" charset="0"/>
              </a:rPr>
              <a:t> or Spark’s Machine Learning library, is another key component of the Spark Core framework. It enables developers, Data Scientists, and statisticians to apply advanced machine learning and predictive modeling techniques within their Spark code. Complex modeling and analytical techniques like clustering, classification, regression, support vector machines, and so on are templated and coded as a part of the </a:t>
            </a:r>
            <a:r>
              <a:rPr lang="en-CA" altLang="en-US" sz="1200" baseline="0" dirty="0" err="1">
                <a:latin typeface="Calibri" charset="0"/>
                <a:ea typeface="ＭＳ Ｐゴシック" charset="-128"/>
                <a:cs typeface="Arial" charset="0"/>
              </a:rPr>
              <a:t>MLLib</a:t>
            </a:r>
            <a:r>
              <a:rPr lang="en-CA" altLang="en-US" sz="1200" baseline="0" dirty="0">
                <a:latin typeface="Calibri" charset="0"/>
                <a:ea typeface="ＭＳ Ｐゴシック" charset="-128"/>
                <a:cs typeface="Arial" charset="0"/>
              </a:rPr>
              <a:t> library. This allows these audiences to get to work immediately on these complex theorems and models, without the hassle and complexity of implementing these algorithms in Spark code ahead of time.</a:t>
            </a:r>
            <a:endParaRPr lang="en-CA" altLang="en-US" sz="12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32</a:t>
            </a:fld>
            <a:endParaRPr lang="en-US" altLang="en-US"/>
          </a:p>
        </p:txBody>
      </p:sp>
    </p:spTree>
    <p:extLst>
      <p:ext uri="{BB962C8B-B14F-4D97-AF65-F5344CB8AC3E}">
        <p14:creationId xmlns:p14="http://schemas.microsoft.com/office/powerpoint/2010/main" val="278467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1152525" y="696913"/>
            <a:ext cx="4641850" cy="3481387"/>
          </a:xfrm>
          <a:ln/>
        </p:spPr>
      </p:sp>
      <p:sp>
        <p:nvSpPr>
          <p:cNvPr id="3" name="Notes Placeholder 2"/>
          <p:cNvSpPr>
            <a:spLocks noGrp="1"/>
          </p:cNvSpPr>
          <p:nvPr>
            <p:ph type="body" idx="1"/>
          </p:nvPr>
        </p:nvSpPr>
        <p:spPr>
          <a:xfrm>
            <a:off x="451998" y="4438185"/>
            <a:ext cx="6005122" cy="4020015"/>
          </a:xfrm>
        </p:spPr>
        <p:txBody>
          <a:bodyPr/>
          <a:lstStyle/>
          <a:p>
            <a:r>
              <a:rPr lang="en-CA" altLang="en-US" sz="1200" dirty="0">
                <a:latin typeface="Calibri" charset="0"/>
                <a:ea typeface="ＭＳ Ｐゴシック" charset="-128"/>
                <a:cs typeface="Arial" charset="0"/>
              </a:rPr>
              <a:t>Finally, the GraphX library provides essential</a:t>
            </a:r>
            <a:r>
              <a:rPr lang="en-CA" altLang="en-US" sz="1200" baseline="0" dirty="0">
                <a:latin typeface="Calibri" charset="0"/>
                <a:ea typeface="ＭＳ Ｐゴシック" charset="-128"/>
                <a:cs typeface="Arial" charset="0"/>
              </a:rPr>
              <a:t> graphing tools as part of the Spark Core framework. Similarly to the </a:t>
            </a:r>
            <a:r>
              <a:rPr lang="en-CA" altLang="en-US" sz="1200" baseline="0" dirty="0" err="1">
                <a:latin typeface="Calibri" charset="0"/>
                <a:ea typeface="ＭＳ Ｐゴシック" charset="-128"/>
                <a:cs typeface="Arial" charset="0"/>
              </a:rPr>
              <a:t>MLLib</a:t>
            </a:r>
            <a:r>
              <a:rPr lang="en-CA" altLang="en-US" sz="1200" baseline="0" dirty="0">
                <a:latin typeface="Calibri" charset="0"/>
                <a:ea typeface="ＭＳ Ｐゴシック" charset="-128"/>
                <a:cs typeface="Arial" charset="0"/>
              </a:rPr>
              <a:t> library, the GraphX library handles the complexity of modeling graphing databases and structures ahead of time; therefore, a user of the GraphX library can immediately start leveraging graphing techniques– like tracing relationships, edges between nodes, and so on –without the complex overhead of coding these models in Spark themselves. GraphX libraries are particularly useful when dealing with use cases and workloads that extend to telecommunication projects, city planning, social media networking, and many others.</a:t>
            </a:r>
            <a:endParaRPr lang="en-CA" altLang="en-US" sz="12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33</a:t>
            </a:fld>
            <a:endParaRPr lang="en-US" altLang="en-US"/>
          </a:p>
        </p:txBody>
      </p:sp>
    </p:spTree>
    <p:extLst>
      <p:ext uri="{BB962C8B-B14F-4D97-AF65-F5344CB8AC3E}">
        <p14:creationId xmlns:p14="http://schemas.microsoft.com/office/powerpoint/2010/main" val="1236585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xfrm>
            <a:off x="1616075" y="642938"/>
            <a:ext cx="3678238" cy="2759075"/>
          </a:xfrm>
          <a:ln/>
        </p:spPr>
      </p:sp>
      <p:sp>
        <p:nvSpPr>
          <p:cNvPr id="1761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000" b="0" kern="1200" dirty="0">
                <a:solidFill>
                  <a:schemeClr val="tx1"/>
                </a:solidFill>
                <a:effectLst/>
                <a:latin typeface="Arial" charset="0"/>
                <a:ea typeface="ＭＳ Ｐゴシック" charset="0"/>
              </a:rPr>
              <a:t>You</a:t>
            </a:r>
            <a:r>
              <a:rPr lang="en-US" sz="1000" b="0" kern="1200" baseline="0" dirty="0">
                <a:solidFill>
                  <a:schemeClr val="tx1"/>
                </a:solidFill>
                <a:effectLst/>
                <a:latin typeface="Arial" charset="0"/>
                <a:ea typeface="ＭＳ Ｐゴシック" charset="0"/>
              </a:rPr>
              <a:t> may also be wondering, w</a:t>
            </a:r>
            <a:r>
              <a:rPr lang="en-US" sz="1000" b="0" kern="1200" dirty="0">
                <a:solidFill>
                  <a:schemeClr val="tx1"/>
                </a:solidFill>
                <a:effectLst/>
                <a:latin typeface="Arial" charset="0"/>
                <a:ea typeface="ＭＳ Ｐゴシック" charset="0"/>
              </a:rPr>
              <a:t>hat is the difference between Data Science and Machine</a:t>
            </a:r>
            <a:r>
              <a:rPr lang="en-US" sz="1000" b="0" kern="1200" baseline="0" dirty="0">
                <a:solidFill>
                  <a:schemeClr val="tx1"/>
                </a:solidFill>
                <a:effectLst/>
                <a:latin typeface="Arial" charset="0"/>
                <a:ea typeface="ＭＳ Ｐゴシック" charset="0"/>
              </a:rPr>
              <a:t> Learning? </a:t>
            </a:r>
            <a:r>
              <a:rPr lang="en-US" sz="1000" b="0" dirty="0"/>
              <a:t>While Machine Learning is just one of the tasks in the Data </a:t>
            </a:r>
            <a:r>
              <a:rPr lang="en-US" sz="1000" b="0" kern="1200" dirty="0">
                <a:solidFill>
                  <a:schemeClr val="tx1"/>
                </a:solidFill>
                <a:effectLst/>
                <a:latin typeface="Arial" charset="0"/>
                <a:ea typeface="ＭＳ Ｐゴシック" charset="0"/>
                <a:cs typeface="ＭＳ Ｐゴシック" charset="0"/>
              </a:rPr>
              <a:t>Science </a:t>
            </a:r>
            <a:r>
              <a:rPr lang="en-US" sz="1000" b="0" dirty="0"/>
              <a:t>process, today many people use Machine Learning and Data </a:t>
            </a:r>
            <a:r>
              <a:rPr lang="en-US" sz="1000" b="0" kern="1200" dirty="0">
                <a:solidFill>
                  <a:schemeClr val="tx1"/>
                </a:solidFill>
                <a:effectLst/>
                <a:latin typeface="Arial" charset="0"/>
                <a:ea typeface="ＭＳ Ｐゴシック" charset="0"/>
                <a:cs typeface="ＭＳ Ｐゴシック" charset="0"/>
              </a:rPr>
              <a:t>Science </a:t>
            </a:r>
            <a:r>
              <a:rPr lang="en-US" sz="1000" b="0" dirty="0"/>
              <a:t>as interchangeable terms. Data Science refers to the umbrella</a:t>
            </a:r>
            <a:r>
              <a:rPr lang="en-US" sz="1000" b="0" baseline="0" dirty="0"/>
              <a:t> of techniques needed to extract information and insights from data.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000" dirty="0">
              <a:latin typeface="Arial" panose="020B0604020202020204" pitchFamily="34" charset="0"/>
            </a:endParaRPr>
          </a:p>
          <a:p>
            <a:r>
              <a:rPr lang="en-US" altLang="en-US" sz="1000" dirty="0">
                <a:latin typeface="Arial" panose="020B0604020202020204" pitchFamily="34" charset="0"/>
              </a:rPr>
              <a:t>Machine learning is the study of algorithms that can learn from data. Rather than explicitly programming a computer to do something, a model is learned by providing a machine learning algorithm with examples to learn from. These examples are commonly referred to as training samples – also know as records, percepts, etc.</a:t>
            </a:r>
            <a:r>
              <a:rPr lang="en-US" altLang="en-US" sz="1000" baseline="0" dirty="0">
                <a:latin typeface="Arial" panose="020B0604020202020204" pitchFamily="34" charset="0"/>
              </a:rPr>
              <a:t> </a:t>
            </a:r>
            <a:r>
              <a:rPr lang="en-US" altLang="en-US" sz="1000" dirty="0">
                <a:latin typeface="Arial" panose="020B0604020202020204" pitchFamily="34" charset="0"/>
              </a:rPr>
              <a:t>The learning algorithm runs through these training examples to build up model coefficients. </a:t>
            </a:r>
          </a:p>
          <a:p>
            <a:endParaRPr lang="en-US" altLang="en-US" sz="1000" dirty="0">
              <a:latin typeface="Arial" panose="020B0604020202020204" pitchFamily="34" charset="0"/>
            </a:endParaRPr>
          </a:p>
          <a:p>
            <a:r>
              <a:rPr lang="en-US" altLang="en-US" sz="1000" dirty="0">
                <a:latin typeface="Arial" panose="020B0604020202020204" pitchFamily="34" charset="0"/>
              </a:rPr>
              <a:t>The core objective of a learner (i.e., machine learning algorithm) is to </a:t>
            </a:r>
            <a:r>
              <a:rPr lang="en-US" altLang="en-US" sz="1000" b="1" u="sng" dirty="0">
                <a:latin typeface="Arial" panose="020B0604020202020204" pitchFamily="34" charset="0"/>
              </a:rPr>
              <a:t>generalize</a:t>
            </a:r>
            <a:r>
              <a:rPr lang="en-US" altLang="en-US" sz="1000" dirty="0">
                <a:latin typeface="Arial" panose="020B0604020202020204" pitchFamily="34" charset="0"/>
              </a:rPr>
              <a:t> from its experience. By generalizable, we mean that the model will perform well on new, unseen data (</a:t>
            </a:r>
            <a:r>
              <a:rPr lang="nb-NO" altLang="en-US" sz="1000" dirty="0">
                <a:latin typeface="Arial" panose="020B0604020202020204" pitchFamily="34" charset="0"/>
              </a:rPr>
              <a:t>e.g.</a:t>
            </a:r>
            <a:r>
              <a:rPr lang="en-US" altLang="en-US" sz="1000" dirty="0">
                <a:latin typeface="Arial" panose="020B0604020202020204" pitchFamily="34" charset="0"/>
              </a:rPr>
              <a:t> records). If we </a:t>
            </a:r>
            <a:r>
              <a:rPr lang="en-US" altLang="en-US" sz="1000" dirty="0" err="1">
                <a:latin typeface="Arial" panose="020B0604020202020204" pitchFamily="34" charset="0"/>
              </a:rPr>
              <a:t>overfit</a:t>
            </a:r>
            <a:r>
              <a:rPr lang="en-US" altLang="en-US" sz="1000" dirty="0">
                <a:latin typeface="Arial" panose="020B0604020202020204" pitchFamily="34" charset="0"/>
              </a:rPr>
              <a:t> the model, then it may not work well on unseen data.</a:t>
            </a:r>
          </a:p>
          <a:p>
            <a:endParaRPr lang="en-US" altLang="en-US" sz="1000" dirty="0">
              <a:latin typeface="Arial" panose="020B0604020202020204" pitchFamily="34" charset="0"/>
            </a:endParaRPr>
          </a:p>
          <a:p>
            <a:r>
              <a:rPr lang="en-US" altLang="en-US" sz="1000" dirty="0">
                <a:latin typeface="Arial" panose="020B0604020202020204" pitchFamily="34" charset="0"/>
              </a:rPr>
              <a:t>Machine learning itself is a subset of artificial intelligence.</a:t>
            </a:r>
            <a:r>
              <a:rPr lang="en-US" altLang="en-US" sz="1000" baseline="0" dirty="0">
                <a:latin typeface="Arial" panose="020B0604020202020204" pitchFamily="34" charset="0"/>
              </a:rPr>
              <a:t> </a:t>
            </a:r>
            <a:r>
              <a:rPr lang="en-US" altLang="en-US" sz="1000" dirty="0">
                <a:latin typeface="Arial" panose="020B0604020202020204" pitchFamily="34" charset="0"/>
              </a:rPr>
              <a:t>These algorithms have a wide range of computational complexity and varying degree of sophistication. For example, a “decision tree” is an example of a fairly simple algorithm, whereas</a:t>
            </a:r>
            <a:r>
              <a:rPr lang="en-US" altLang="en-US" sz="1000" baseline="0" dirty="0">
                <a:latin typeface="Arial" panose="020B0604020202020204" pitchFamily="34" charset="0"/>
              </a:rPr>
              <a:t> a </a:t>
            </a:r>
            <a:r>
              <a:rPr lang="en-US" altLang="en-US" sz="1000" dirty="0">
                <a:latin typeface="Arial" panose="020B0604020202020204" pitchFamily="34" charset="0"/>
              </a:rPr>
              <a:t>“deep learning neural network” is an example of a relatively complex and sophisticated algorithm. But regardless of the machine learning algorithm being used, a representative and sufficiently large training set is usually much more important than the actual machine learning algorithm being employed. The results of model building are very much predicated on data that you are feeding into the algorithm.</a:t>
            </a:r>
          </a:p>
        </p:txBody>
      </p:sp>
      <p:sp>
        <p:nvSpPr>
          <p:cNvPr id="17613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8F944562-B09B-4859-BB98-54B3E681C357}" type="slidenum">
              <a:rPr lang="en-US" altLang="en-US"/>
              <a:pPr/>
              <a:t>34</a:t>
            </a:fld>
            <a:endParaRPr lang="en-US" altLang="en-US"/>
          </a:p>
        </p:txBody>
      </p:sp>
    </p:spTree>
    <p:extLst>
      <p:ext uri="{BB962C8B-B14F-4D97-AF65-F5344CB8AC3E}">
        <p14:creationId xmlns:p14="http://schemas.microsoft.com/office/powerpoint/2010/main" val="1579802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err="1">
                <a:solidFill>
                  <a:schemeClr val="tx1"/>
                </a:solidFill>
                <a:effectLst/>
                <a:latin typeface="Arial" charset="0"/>
                <a:ea typeface="ＭＳ Ｐゴシック" charset="0"/>
                <a:cs typeface="ＭＳ Ｐゴシック" charset="0"/>
              </a:rPr>
              <a:t>GitHub</a:t>
            </a:r>
            <a:r>
              <a:rPr lang="en-US" sz="900" kern="1200" dirty="0">
                <a:solidFill>
                  <a:schemeClr val="tx1"/>
                </a:solidFill>
                <a:effectLst/>
                <a:latin typeface="Arial" charset="0"/>
                <a:ea typeface="ＭＳ Ｐゴシック" charset="0"/>
                <a:cs typeface="ＭＳ Ｐゴシック" charset="0"/>
              </a:rPr>
              <a:t> is a web-based </a:t>
            </a:r>
            <a:r>
              <a:rPr lang="en-US" sz="900" kern="1200" dirty="0" err="1">
                <a:solidFill>
                  <a:schemeClr val="tx1"/>
                </a:solidFill>
                <a:effectLst/>
                <a:latin typeface="Arial" charset="0"/>
                <a:ea typeface="ＭＳ Ｐゴシック" charset="0"/>
                <a:cs typeface="ＭＳ Ｐゴシック" charset="0"/>
              </a:rPr>
              <a:t>Git</a:t>
            </a:r>
            <a:r>
              <a:rPr lang="en-US" sz="900" kern="1200" dirty="0">
                <a:solidFill>
                  <a:schemeClr val="tx1"/>
                </a:solidFill>
                <a:effectLst/>
                <a:latin typeface="Arial" charset="0"/>
                <a:ea typeface="ＭＳ Ｐゴシック" charset="0"/>
                <a:cs typeface="ＭＳ Ｐゴシック" charset="0"/>
              </a:rPr>
              <a:t> repository hosting service. It offers all of the distributed revision control and source code management (SCM) functionality of </a:t>
            </a:r>
            <a:r>
              <a:rPr lang="en-US" sz="900" kern="1200" dirty="0" err="1">
                <a:solidFill>
                  <a:schemeClr val="tx1"/>
                </a:solidFill>
                <a:effectLst/>
                <a:latin typeface="Arial" charset="0"/>
                <a:ea typeface="ＭＳ Ｐゴシック" charset="0"/>
                <a:cs typeface="ＭＳ Ｐゴシック" charset="0"/>
              </a:rPr>
              <a:t>Git</a:t>
            </a:r>
            <a:r>
              <a:rPr lang="en-US" sz="900" kern="1200" dirty="0">
                <a:solidFill>
                  <a:schemeClr val="tx1"/>
                </a:solidFill>
                <a:effectLst/>
                <a:latin typeface="Arial" charset="0"/>
                <a:ea typeface="ＭＳ Ｐゴシック" charset="0"/>
                <a:cs typeface="ＭＳ Ｐゴシック" charset="0"/>
              </a:rPr>
              <a:t> as well as adding its own features. However, unlike </a:t>
            </a:r>
            <a:r>
              <a:rPr lang="en-US" sz="900" kern="1200" dirty="0" err="1">
                <a:solidFill>
                  <a:schemeClr val="tx1"/>
                </a:solidFill>
                <a:effectLst/>
                <a:latin typeface="Arial" charset="0"/>
                <a:ea typeface="ＭＳ Ｐゴシック" charset="0"/>
                <a:cs typeface="ＭＳ Ｐゴシック" charset="0"/>
              </a:rPr>
              <a:t>Git</a:t>
            </a:r>
            <a:r>
              <a:rPr lang="en-US" sz="900" kern="1200" baseline="0" dirty="0">
                <a:solidFill>
                  <a:schemeClr val="tx1"/>
                </a:solidFill>
                <a:effectLst/>
                <a:latin typeface="Arial" charset="0"/>
                <a:ea typeface="ＭＳ Ｐゴシック" charset="0"/>
                <a:cs typeface="ＭＳ Ｐゴシック" charset="0"/>
              </a:rPr>
              <a:t> (</a:t>
            </a:r>
            <a:r>
              <a:rPr lang="en-US" sz="900" kern="1200" dirty="0">
                <a:solidFill>
                  <a:schemeClr val="tx1"/>
                </a:solidFill>
                <a:effectLst/>
                <a:latin typeface="Arial" charset="0"/>
                <a:ea typeface="ＭＳ Ｐゴシック" charset="0"/>
                <a:cs typeface="ＭＳ Ｐゴシック" charset="0"/>
              </a:rPr>
              <a:t>which is a command-line tool) GitHub provides a web-based graphical interface,</a:t>
            </a:r>
            <a:r>
              <a:rPr lang="en-US" sz="900" kern="1200" baseline="0" dirty="0">
                <a:solidFill>
                  <a:schemeClr val="tx1"/>
                </a:solidFill>
                <a:effectLst/>
                <a:latin typeface="Arial" charset="0"/>
                <a:ea typeface="ＭＳ Ｐゴシック" charset="0"/>
                <a:cs typeface="ＭＳ Ｐゴシック" charset="0"/>
              </a:rPr>
              <a:t> along with </a:t>
            </a:r>
            <a:r>
              <a:rPr lang="en-US" sz="900" kern="1200" dirty="0">
                <a:solidFill>
                  <a:schemeClr val="tx1"/>
                </a:solidFill>
                <a:effectLst/>
                <a:latin typeface="Arial" charset="0"/>
                <a:ea typeface="ＭＳ Ｐゴシック" charset="0"/>
                <a:cs typeface="ＭＳ Ｐゴシック" charset="0"/>
              </a:rPr>
              <a:t>access control and several collaboration features such as bug tracking, feature requests, task management, and wikis for every project.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kern="1200" dirty="0">
              <a:solidFill>
                <a:schemeClr val="tx1"/>
              </a:solidFill>
              <a:effectLst/>
              <a:latin typeface="Arial"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To</a:t>
            </a:r>
            <a:r>
              <a:rPr lang="en-US" sz="900" kern="1200" baseline="0" dirty="0">
                <a:solidFill>
                  <a:schemeClr val="tx1"/>
                </a:solidFill>
                <a:effectLst/>
                <a:latin typeface="Arial" charset="0"/>
                <a:ea typeface="ＭＳ Ｐゴシック" charset="0"/>
                <a:cs typeface="ＭＳ Ｐゴシック" charset="0"/>
              </a:rPr>
              <a:t> learn more about DSX and </a:t>
            </a:r>
            <a:r>
              <a:rPr lang="en-US" sz="900" kern="1200" baseline="0" dirty="0" err="1">
                <a:solidFill>
                  <a:schemeClr val="tx1"/>
                </a:solidFill>
                <a:effectLst/>
                <a:latin typeface="Arial" charset="0"/>
                <a:ea typeface="ＭＳ Ｐゴシック" charset="0"/>
                <a:cs typeface="ＭＳ Ｐゴシック" charset="0"/>
              </a:rPr>
              <a:t>Git</a:t>
            </a:r>
            <a:r>
              <a:rPr lang="en-US" sz="900" kern="1200" baseline="0" dirty="0">
                <a:solidFill>
                  <a:schemeClr val="tx1"/>
                </a:solidFill>
                <a:effectLst/>
                <a:latin typeface="Arial" charset="0"/>
                <a:ea typeface="ＭＳ Ｐゴシック" charset="0"/>
                <a:cs typeface="ＭＳ Ｐゴシック" charset="0"/>
              </a:rPr>
              <a:t> please check out this link: </a:t>
            </a:r>
            <a:r>
              <a:rPr lang="en-US" baseline="0" dirty="0"/>
              <a:t>http://</a:t>
            </a:r>
            <a:r>
              <a:rPr lang="en-US" baseline="0" dirty="0" err="1"/>
              <a:t>datascience.ibm.com</a:t>
            </a:r>
            <a:r>
              <a:rPr lang="en-US" baseline="0" dirty="0"/>
              <a:t>/blog/github-integration-available-2/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 </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35</a:t>
            </a:fld>
            <a:endParaRPr lang="en-US"/>
          </a:p>
        </p:txBody>
      </p:sp>
    </p:spTree>
    <p:extLst>
      <p:ext uri="{BB962C8B-B14F-4D97-AF65-F5344CB8AC3E}">
        <p14:creationId xmlns:p14="http://schemas.microsoft.com/office/powerpoint/2010/main" val="158379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xfrm>
            <a:off x="1152525" y="696913"/>
            <a:ext cx="4641850" cy="3481387"/>
          </a:xfrm>
          <a:ln/>
        </p:spPr>
      </p:sp>
      <p:sp>
        <p:nvSpPr>
          <p:cNvPr id="12290" name="Notes Placeholder 2"/>
          <p:cNvSpPr>
            <a:spLocks noGrp="1"/>
          </p:cNvSpPr>
          <p:nvPr>
            <p:ph type="body" idx="1"/>
          </p:nvPr>
        </p:nvSpPr>
        <p:spPr>
          <a:xfrm>
            <a:off x="451998" y="4282068"/>
            <a:ext cx="6005122" cy="417613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dirty="0">
                <a:latin typeface="Times New Roman" charset="0"/>
                <a:ea typeface="MS PGothic" charset="-128"/>
              </a:rPr>
              <a:t>The single most defining attribute of Spark is its departure from slow I/O operations against spinning disks and hard drives. For traditional Hadoop/</a:t>
            </a:r>
            <a:r>
              <a:rPr lang="en-US" altLang="en-US" sz="1200" dirty="0" err="1">
                <a:latin typeface="Times New Roman" charset="0"/>
                <a:ea typeface="MS PGothic" charset="-128"/>
              </a:rPr>
              <a:t>MapReduce</a:t>
            </a:r>
            <a:r>
              <a:rPr lang="en-US" altLang="en-US" sz="1200" dirty="0">
                <a:latin typeface="Times New Roman" charset="0"/>
                <a:ea typeface="MS PGothic" charset="-128"/>
              </a:rPr>
              <a:t>, the slow performance of disks for frequent read and write operations is a significant, speed-hampering bottleneck. </a:t>
            </a:r>
            <a:r>
              <a:rPr lang="en-US" altLang="en-US" sz="1200" dirty="0" err="1">
                <a:latin typeface="Times New Roman" charset="0"/>
                <a:ea typeface="MS PGothic" charset="-128"/>
              </a:rPr>
              <a:t>MapReduce</a:t>
            </a:r>
            <a:r>
              <a:rPr lang="en-US" altLang="en-US" sz="1200" dirty="0">
                <a:latin typeface="Times New Roman" charset="0"/>
                <a:ea typeface="MS PGothic" charset="-128"/>
              </a:rPr>
              <a:t> jobs are very much dependent on high throughput of read &amp; write requests; every time the system needs to perform a look-up or a commit to a spinning disk, there is some latency associated with that process. Over time, the cumulative effect of this bottleneck on performance can be significant; more importantly, it limits the types of use cases and data streams that traditional Hadoop distributions have been able to work with.</a:t>
            </a:r>
          </a:p>
          <a:p>
            <a:endParaRPr lang="en-US" altLang="en-US" sz="1200" dirty="0">
              <a:latin typeface="Times New Roman" charset="0"/>
              <a:ea typeface="MS PGothic" charset="-128"/>
            </a:endParaRPr>
          </a:p>
          <a:p>
            <a:r>
              <a:rPr lang="en-US" altLang="en-US" sz="1200" dirty="0">
                <a:latin typeface="Times New Roman" charset="0"/>
                <a:ea typeface="MS PGothic" charset="-128"/>
              </a:rPr>
              <a:t>To illustrate this example, let's consider a complex </a:t>
            </a:r>
            <a:r>
              <a:rPr lang="en-US" altLang="en-US" sz="1200" dirty="0" err="1">
                <a:latin typeface="Times New Roman" charset="0"/>
                <a:ea typeface="MS PGothic" charset="-128"/>
              </a:rPr>
              <a:t>MapReduce</a:t>
            </a:r>
            <a:r>
              <a:rPr lang="en-US" altLang="en-US" sz="1200" dirty="0">
                <a:latin typeface="Times New Roman" charset="0"/>
                <a:ea typeface="MS PGothic" charset="-128"/>
              </a:rPr>
              <a:t> job that first performs an HDFS look-up from a spinning disk. Every job, task, or "iteration"– we can use each of these terms interchangeably –begins with a read from Hadoop (HDFS) storage. That data is transferred over the network and is swapped between the cluster's CPU(s) and memory (RAM) while the </a:t>
            </a:r>
            <a:r>
              <a:rPr lang="en-US" altLang="en-US" sz="1200" dirty="0" err="1">
                <a:latin typeface="Times New Roman" charset="0"/>
                <a:ea typeface="MS PGothic" charset="-128"/>
              </a:rPr>
              <a:t>MapReduce</a:t>
            </a:r>
            <a:r>
              <a:rPr lang="en-US" altLang="en-US" sz="1200" dirty="0">
                <a:latin typeface="Times New Roman" charset="0"/>
                <a:ea typeface="MS PGothic" charset="-128"/>
              </a:rPr>
              <a:t> product is calculated. At the conclusion of the job, this result MUST be written back to disk: an HDFS write operation is performed, incurring the I/O penalty we just described.</a:t>
            </a:r>
          </a:p>
          <a:p>
            <a:endParaRPr lang="en-US" altLang="en-US" sz="1200" dirty="0">
              <a:latin typeface="Times New Roman" charset="0"/>
              <a:ea typeface="MS PGothic" charset="-128"/>
            </a:endParaRPr>
          </a:p>
          <a:p>
            <a:r>
              <a:rPr lang="en-US" altLang="en-US" sz="1200" dirty="0">
                <a:latin typeface="Times New Roman" charset="0"/>
                <a:ea typeface="MS PGothic" charset="-128"/>
              </a:rPr>
              <a:t>Note that every Iteration requires an HDFS read and HDFS write step. One thing you may have noticed is that we could look at one Iteration and see the same pattern of operations as may be required to "chain" together multiple Iterations.</a:t>
            </a:r>
          </a:p>
        </p:txBody>
      </p:sp>
      <p:sp>
        <p:nvSpPr>
          <p:cNvPr id="12291"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D1FC82A0-485D-1F4D-9B05-3DA5CD931568}" type="slidenum">
              <a:rPr lang="en-US" altLang="en-US"/>
              <a:pPr/>
              <a:t>36</a:t>
            </a:fld>
            <a:endParaRPr lang="en-US" altLang="en-US"/>
          </a:p>
        </p:txBody>
      </p:sp>
    </p:spTree>
    <p:extLst>
      <p:ext uri="{BB962C8B-B14F-4D97-AF65-F5344CB8AC3E}">
        <p14:creationId xmlns:p14="http://schemas.microsoft.com/office/powerpoint/2010/main" val="1919489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xfrm>
            <a:off x="1152525" y="696913"/>
            <a:ext cx="4641850" cy="3481387"/>
          </a:xfrm>
          <a:ln/>
        </p:spPr>
      </p:sp>
      <p:sp>
        <p:nvSpPr>
          <p:cNvPr id="14338" name="Notes Placeholder 2"/>
          <p:cNvSpPr>
            <a:spLocks noGrp="1"/>
          </p:cNvSpPr>
          <p:nvPr>
            <p:ph type="body" idx="1"/>
          </p:nvPr>
        </p:nvSpPr>
        <p:spPr>
          <a:xfrm>
            <a:off x="451998" y="4393580"/>
            <a:ext cx="6005122" cy="40646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dirty="0">
                <a:latin typeface="Times New Roman" charset="0"/>
                <a:ea typeface="MS PGothic" charset="-128"/>
              </a:rPr>
              <a:t>Spark's solution is to remove storage on disks from the execution framework altogether. Ultimately, you may want to persist the final product of your computations to disk - or perhaps you won't require this at all. It's up to the determination of the programmer to decide what best fits their use case and whether they wish to persist the results for long-term storage. The key is that the execution &amp; processing framework excludes these performance-hampering reads &amp; writes from spinning disks altogether.</a:t>
            </a:r>
          </a:p>
          <a:p>
            <a:endParaRPr lang="en-US" altLang="en-US" sz="1200" dirty="0">
              <a:latin typeface="Times New Roman" charset="0"/>
              <a:ea typeface="MS PGothic" charset="-128"/>
            </a:endParaRPr>
          </a:p>
          <a:p>
            <a:r>
              <a:rPr lang="en-US" altLang="en-US" sz="1200" dirty="0">
                <a:latin typeface="Times New Roman" charset="0"/>
                <a:ea typeface="MS PGothic" charset="-128"/>
              </a:rPr>
              <a:t>Once data has been loaded into Spark (for example, that initial load we see in the example above, just prior to Iteration 1), data is swapped between the CPU(s) and memory (RAM) as results are calculated. The output of that Iteration, however, does not need to be written back to disk – it can be stored temporarily (cached) in memory! And where Spark is truly unique is its ability to chain together multiple jobs (Iterations) without ever needing to write or read data from disk. The output of Iteration 1 can be piped directly as input into Iteration 2, and so on. This is incredibly powerful, performance, and opens the door to the type of use cases that Spark is able to address: interactive query, micro-batch streaming, and more are now possible, as a result of bypassing </a:t>
            </a:r>
            <a:r>
              <a:rPr lang="en-US" altLang="en-US" sz="1200" dirty="0" err="1">
                <a:latin typeface="Times New Roman" charset="0"/>
                <a:ea typeface="MS PGothic" charset="-128"/>
              </a:rPr>
              <a:t>Hadoop's</a:t>
            </a:r>
            <a:r>
              <a:rPr lang="en-US" altLang="en-US" sz="1200" dirty="0">
                <a:latin typeface="Times New Roman" charset="0"/>
                <a:ea typeface="MS PGothic" charset="-128"/>
              </a:rPr>
              <a:t> disk-dependency.</a:t>
            </a:r>
          </a:p>
        </p:txBody>
      </p:sp>
      <p:sp>
        <p:nvSpPr>
          <p:cNvPr id="14339"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472AB6A8-C9C6-234A-90E3-AF0D70D22DAF}" type="slidenum">
              <a:rPr lang="en-US" altLang="en-US"/>
              <a:pPr/>
              <a:t>37</a:t>
            </a:fld>
            <a:endParaRPr lang="en-US" altLang="en-US"/>
          </a:p>
        </p:txBody>
      </p:sp>
    </p:spTree>
    <p:extLst>
      <p:ext uri="{BB962C8B-B14F-4D97-AF65-F5344CB8AC3E}">
        <p14:creationId xmlns:p14="http://schemas.microsoft.com/office/powerpoint/2010/main" val="2339470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Object storage, also called object-based storage, is a generic term that describes an approach to addressing and manipulating discrete units of storage called objects.</a:t>
            </a:r>
          </a:p>
          <a:p>
            <a:endParaRPr lang="en-US" sz="1200" dirty="0"/>
          </a:p>
          <a:p>
            <a:r>
              <a:rPr lang="en-US" sz="1200" dirty="0"/>
              <a:t>Like files, objects contain data -- but unlike files, objects are not organized in a hierarchy. Every object exists at the same level in a flat address space called a storage pool and one object cannot be placed inside another object. Each object is assigned a unique identifier which allows a server or end user to retrieve the object without needing to know the physical location of the data. </a:t>
            </a:r>
            <a:br>
              <a:rPr lang="en-US" sz="1200" dirty="0"/>
            </a:br>
            <a:endParaRPr lang="en-US" sz="1200" dirty="0"/>
          </a:p>
          <a:p>
            <a:r>
              <a:rPr lang="en-US" sz="1200" dirty="0"/>
              <a:t>Object storage is often compared to valet parking at an upscale restaurant. When a customer uses valet parking, he exchanges his car keys for a receipt. The customer does not know where his car will be parked or how many times an attendant might move the car while the customer is dining. In this analogy, a storage object's unique identifier represents the customer's receipt.</a:t>
            </a:r>
          </a:p>
          <a:p>
            <a:pPr marL="0" indent="0">
              <a:buNone/>
            </a:pPr>
            <a:endParaRPr lang="en-US" sz="1200" baseline="300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38</a:t>
            </a:fld>
            <a:endParaRPr lang="en-US"/>
          </a:p>
        </p:txBody>
      </p:sp>
    </p:spTree>
    <p:extLst>
      <p:ext uri="{BB962C8B-B14F-4D97-AF65-F5344CB8AC3E}">
        <p14:creationId xmlns:p14="http://schemas.microsoft.com/office/powerpoint/2010/main" val="3761464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Object storage systems allow relatively inexpensive, scalable and self-healing retention of massive amounts of unstructured data. Object storage is used for diverse purposes such as storing photos on Facebook, songs on </a:t>
            </a:r>
            <a:r>
              <a:rPr lang="en-US" sz="1200" dirty="0" err="1"/>
              <a:t>Spotify</a:t>
            </a:r>
            <a:r>
              <a:rPr lang="en-US" sz="1200" dirty="0"/>
              <a:t>, or files in online collaboration services, such as Dropbox.</a:t>
            </a:r>
          </a:p>
          <a:p>
            <a:endParaRPr lang="en-US" sz="1200" dirty="0"/>
          </a:p>
          <a:p>
            <a:r>
              <a:rPr lang="en-US" sz="1200" dirty="0"/>
              <a:t>Object Storage provides an unstructured cloud data store to build and deliver cloud applications and services with lowered cost, reliability, and speed to market. </a:t>
            </a:r>
            <a:r>
              <a:rPr lang="en-US" sz="1200" dirty="0" err="1"/>
              <a:t>Bluemix</a:t>
            </a:r>
            <a:r>
              <a:rPr lang="en-US" sz="1200" dirty="0"/>
              <a:t> developers and users can access and store unstructured data content and can interactively compose and connect to applications and services. The Object Storage service also provides programmatic access via API, SDKs and a consumable UI for object management.</a:t>
            </a:r>
          </a:p>
          <a:p>
            <a:endParaRPr lang="en-US" sz="1200" dirty="0"/>
          </a:p>
          <a:p>
            <a:r>
              <a:rPr lang="en-US" sz="1200" dirty="0"/>
              <a:t>Cloud Storage - store all your files (images, documents, and more) in the cloud. Use metadata to quickly tag and search your objects. Easily compose and bind to your object files from your </a:t>
            </a:r>
            <a:r>
              <a:rPr lang="en-US" sz="1200" dirty="0" err="1"/>
              <a:t>Bluemix</a:t>
            </a:r>
            <a:r>
              <a:rPr lang="en-US" sz="1200" dirty="0"/>
              <a:t> application.</a:t>
            </a:r>
          </a:p>
          <a:p>
            <a:endParaRPr lang="en-US" sz="1200" dirty="0"/>
          </a:p>
          <a:p>
            <a:r>
              <a:rPr lang="en-US" sz="1200" dirty="0"/>
              <a:t>Easy Access - use drag and drop to quickly upload and manage your object store content or use industry adopted </a:t>
            </a:r>
            <a:r>
              <a:rPr lang="en-US" sz="1200" dirty="0" err="1"/>
              <a:t>OpenStack</a:t>
            </a:r>
            <a:r>
              <a:rPr lang="en-US" sz="1200" dirty="0"/>
              <a:t> Swift API and SDKs to access your object store programmatically.</a:t>
            </a:r>
          </a:p>
          <a:p>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39</a:t>
            </a:fld>
            <a:endParaRPr lang="en-US"/>
          </a:p>
        </p:txBody>
      </p:sp>
    </p:spTree>
    <p:extLst>
      <p:ext uri="{BB962C8B-B14F-4D97-AF65-F5344CB8AC3E}">
        <p14:creationId xmlns:p14="http://schemas.microsoft.com/office/powerpoint/2010/main" val="503407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Projects are a core component</a:t>
            </a:r>
            <a:r>
              <a:rPr lang="en-US" sz="1200" baseline="0" dirty="0"/>
              <a:t> of our next generation platform, Watson Data Platform. Projects make collaboration easier. They allow different users and personas to share sets of assets while building their data products. For example, you can create a Project, add in your assets such as a notebook and files in object storage, and then add collaborators such as your co-workers. Your collaborators can have different permission rights too. Maybe you’ll make some of your collaborators Editors of the Project, others Viewers, and maybe a couple of people will have Admin rights. </a:t>
            </a:r>
            <a:endParaRPr lang="en-US" sz="1200" dirty="0"/>
          </a:p>
        </p:txBody>
      </p:sp>
      <p:sp>
        <p:nvSpPr>
          <p:cNvPr id="5" name="Slide Number Placeholder 4"/>
          <p:cNvSpPr>
            <a:spLocks noGrp="1"/>
          </p:cNvSpPr>
          <p:nvPr>
            <p:ph type="sldNum" sz="quarter" idx="11"/>
          </p:nvPr>
        </p:nvSpPr>
        <p:spPr/>
        <p:txBody>
          <a:bodyPr/>
          <a:lstStyle/>
          <a:p>
            <a:pPr>
              <a:defRPr/>
            </a:pPr>
            <a:fld id="{91B97E64-4310-4EF4-90C1-F9D152DBBEE0}" type="slidenum">
              <a:rPr lang="en-US" altLang="en-US" smtClean="0"/>
              <a:pPr>
                <a:defRPr/>
              </a:pPr>
              <a:t>40</a:t>
            </a:fld>
            <a:endParaRPr lang="en-US" altLang="en-US"/>
          </a:p>
        </p:txBody>
      </p:sp>
    </p:spTree>
    <p:extLst>
      <p:ext uri="{BB962C8B-B14F-4D97-AF65-F5344CB8AC3E}">
        <p14:creationId xmlns:p14="http://schemas.microsoft.com/office/powerpoint/2010/main" val="3069370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8E9A4A-E2A2-C44A-8960-8EF5E9FBF901}" type="slidenum">
              <a:rPr lang="en-US"/>
              <a:pPr>
                <a:defRPr/>
              </a:pPr>
              <a:t>41</a:t>
            </a:fld>
            <a:endParaRPr lang="en-US"/>
          </a:p>
        </p:txBody>
      </p:sp>
      <p:sp>
        <p:nvSpPr>
          <p:cNvPr id="71682" name="Rectangle 2"/>
          <p:cNvSpPr>
            <a:spLocks noGrp="1" noRot="1" noChangeAspect="1" noChangeArrowheads="1" noTextEdit="1"/>
          </p:cNvSpPr>
          <p:nvPr>
            <p:ph type="sldImg"/>
          </p:nvPr>
        </p:nvSpPr>
        <p:spPr>
          <a:xfrm>
            <a:off x="1616075" y="642938"/>
            <a:ext cx="3678238" cy="2759075"/>
          </a:xfrm>
          <a:ln/>
          <a:extLst>
            <a:ext uri="{FAA26D3D-D897-4be2-8F04-BA451C77F1D7}">
              <ma14:placeholderFlag xmlns="" xmlns:ma14="http://schemas.microsoft.com/office/mac/drawingml/2011/main" val="1"/>
            </a:ext>
          </a:extLst>
        </p:spPr>
      </p:sp>
      <p:sp>
        <p:nvSpPr>
          <p:cNvPr id="71683"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792110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s-CO" sz="1000" kern="1200" baseline="0" dirty="0">
                <a:solidFill>
                  <a:schemeClr val="tx1"/>
                </a:solidFill>
                <a:effectLst/>
              </a:rPr>
              <a:t>Para atender esta gran demanda trajimos al mercado IBM Watson Data </a:t>
            </a:r>
            <a:r>
              <a:rPr lang="es-CO" sz="1000" kern="1200" baseline="0" dirty="0" err="1">
                <a:solidFill>
                  <a:schemeClr val="tx1"/>
                </a:solidFill>
                <a:effectLst/>
              </a:rPr>
              <a:t>Plataform</a:t>
            </a:r>
            <a:r>
              <a:rPr lang="es-CO" sz="1000" kern="1200" baseline="0" dirty="0">
                <a:solidFill>
                  <a:schemeClr val="tx1"/>
                </a:solidFill>
                <a:effectLst/>
              </a:rPr>
              <a:t>. </a:t>
            </a:r>
          </a:p>
          <a:p>
            <a:endParaRPr lang="es-CO" sz="1000" kern="1200" baseline="0" dirty="0">
              <a:solidFill>
                <a:schemeClr val="tx1"/>
              </a:solidFill>
              <a:effectLst/>
            </a:endParaRPr>
          </a:p>
          <a:p>
            <a:r>
              <a:rPr lang="es-CO" sz="1000" kern="1200" baseline="0" dirty="0">
                <a:solidFill>
                  <a:schemeClr val="tx1"/>
                </a:solidFill>
                <a:effectLst/>
              </a:rPr>
              <a:t>Esta plataforma es la nueva generación de servicios de datos </a:t>
            </a:r>
            <a:r>
              <a:rPr lang="es-CO" sz="1000" kern="1200" baseline="0" dirty="0" err="1">
                <a:solidFill>
                  <a:schemeClr val="tx1"/>
                </a:solidFill>
                <a:effectLst/>
              </a:rPr>
              <a:t>cloud</a:t>
            </a:r>
            <a:endParaRPr lang="es-CO" sz="1000" kern="1200" baseline="0" dirty="0">
              <a:solidFill>
                <a:schemeClr val="tx1"/>
              </a:solidFill>
              <a:effectLst/>
            </a:endParaRPr>
          </a:p>
          <a:p>
            <a:endParaRPr lang="es-CO" sz="1000" kern="1200" baseline="0" dirty="0">
              <a:solidFill>
                <a:schemeClr val="tx1"/>
              </a:solidFill>
              <a:effectLst/>
            </a:endParaRPr>
          </a:p>
          <a:p>
            <a:r>
              <a:rPr lang="es-CO" sz="1000" kern="1200" baseline="0" dirty="0">
                <a:solidFill>
                  <a:schemeClr val="tx1"/>
                </a:solidFill>
                <a:effectLst/>
              </a:rPr>
              <a:t>Se integra alrededor de todos los tipos de datos, facilita la puesta en producción o despliegue de modelos y provee un ambiente colaborativo.</a:t>
            </a:r>
          </a:p>
          <a:p>
            <a:endParaRPr lang="es-CO" sz="1000" kern="1200" baseline="0" dirty="0">
              <a:solidFill>
                <a:schemeClr val="tx1"/>
              </a:solidFill>
              <a:effectLst/>
            </a:endParaRPr>
          </a:p>
          <a:p>
            <a:r>
              <a:rPr lang="es-CO" sz="1000" kern="1200" baseline="0" dirty="0">
                <a:solidFill>
                  <a:schemeClr val="tx1"/>
                </a:solidFill>
                <a:effectLst/>
              </a:rPr>
              <a:t>IBM creó un ecosistema de </a:t>
            </a:r>
            <a:r>
              <a:rPr lang="es-CO" sz="1000" kern="1200" baseline="0" dirty="0" err="1">
                <a:solidFill>
                  <a:schemeClr val="tx1"/>
                </a:solidFill>
                <a:effectLst/>
              </a:rPr>
              <a:t>partners</a:t>
            </a:r>
            <a:r>
              <a:rPr lang="es-CO" sz="1000" kern="1200" baseline="0" dirty="0">
                <a:solidFill>
                  <a:schemeClr val="tx1"/>
                </a:solidFill>
                <a:effectLst/>
              </a:rPr>
              <a:t> basados en open </a:t>
            </a:r>
            <a:r>
              <a:rPr lang="es-CO" sz="1000" kern="1200" baseline="0" dirty="0" err="1">
                <a:solidFill>
                  <a:schemeClr val="tx1"/>
                </a:solidFill>
                <a:effectLst/>
              </a:rPr>
              <a:t>source</a:t>
            </a:r>
            <a:r>
              <a:rPr lang="es-CO" sz="1000" kern="1200" baseline="0" dirty="0">
                <a:solidFill>
                  <a:schemeClr val="tx1"/>
                </a:solidFill>
                <a:effectLst/>
              </a:rPr>
              <a:t> por lo que integraciones a la plataforma son muy sencillas.</a:t>
            </a:r>
            <a:r>
              <a:rPr lang="en-US" sz="1000" kern="1200" dirty="0">
                <a:solidFill>
                  <a:schemeClr val="tx1"/>
                </a:solidFill>
                <a:effectLst/>
              </a:rPr>
              <a:t> </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a:t>
            </a:fld>
            <a:endParaRPr lang="en-US"/>
          </a:p>
        </p:txBody>
      </p:sp>
    </p:spTree>
    <p:extLst>
      <p:ext uri="{BB962C8B-B14F-4D97-AF65-F5344CB8AC3E}">
        <p14:creationId xmlns:p14="http://schemas.microsoft.com/office/powerpoint/2010/main" val="23335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000" kern="1200" dirty="0">
                <a:solidFill>
                  <a:schemeClr val="tx1"/>
                </a:solidFill>
                <a:effectLst/>
              </a:rPr>
              <a:t>This is a high level diagram of</a:t>
            </a:r>
            <a:r>
              <a:rPr lang="en-US" sz="1000" kern="1200" baseline="0" dirty="0">
                <a:solidFill>
                  <a:schemeClr val="tx1"/>
                </a:solidFill>
                <a:effectLst/>
              </a:rPr>
              <a:t> the Watson Data Platform</a:t>
            </a:r>
            <a:r>
              <a:rPr lang="en-US" sz="1000" kern="1200" dirty="0">
                <a:solidFill>
                  <a:schemeClr val="tx1"/>
                </a:solidFill>
                <a:effectLst/>
              </a:rPr>
              <a:t>. It starts with the collaborative tools for the data professionals:</a:t>
            </a:r>
            <a:r>
              <a:rPr lang="en-US" sz="1000" kern="1200" baseline="0" dirty="0">
                <a:solidFill>
                  <a:schemeClr val="tx1"/>
                </a:solidFill>
                <a:effectLst/>
              </a:rPr>
              <a:t> </a:t>
            </a:r>
            <a:r>
              <a:rPr lang="en-US" sz="1000" kern="1200" dirty="0">
                <a:solidFill>
                  <a:schemeClr val="tx1"/>
                </a:solidFill>
                <a:effectLst/>
              </a:rPr>
              <a:t> The data engineers, data scientists, application developers and business analysts - We call these “Experiences” as they are not just new, self-service tools. Rather, they include content and a community infrastructure so data professionals can learn from each other and work faster and better</a:t>
            </a:r>
            <a:r>
              <a:rPr lang="en-US" sz="1000" kern="1200" baseline="0" dirty="0">
                <a:solidFill>
                  <a:schemeClr val="tx1"/>
                </a:solidFill>
                <a:effectLst/>
              </a:rPr>
              <a:t> </a:t>
            </a:r>
            <a:r>
              <a:rPr lang="en-US" sz="1000" kern="1200" dirty="0">
                <a:solidFill>
                  <a:schemeClr val="tx1"/>
                </a:solidFill>
                <a:effectLst/>
              </a:rPr>
              <a:t>in a collaborative environment.</a:t>
            </a:r>
          </a:p>
          <a:p>
            <a:r>
              <a:rPr lang="en-US" sz="1000" kern="1200" dirty="0">
                <a:solidFill>
                  <a:schemeClr val="tx1"/>
                </a:solidFill>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rPr>
              <a:t>IBM Watson Data Platform also contains individual Data and Analytics Services in the areas of </a:t>
            </a:r>
            <a:r>
              <a:rPr lang="en-US" sz="1000" b="0" dirty="0">
                <a:ea typeface="Arial" charset="0"/>
                <a:cs typeface="Arial" charset="0"/>
              </a:rPr>
              <a:t>Information integration</a:t>
            </a:r>
            <a:r>
              <a:rPr lang="en-US" sz="1000" b="0" baseline="0" dirty="0">
                <a:ea typeface="Arial" charset="0"/>
                <a:cs typeface="Arial" charset="0"/>
              </a:rPr>
              <a:t> </a:t>
            </a:r>
            <a:r>
              <a:rPr lang="en-US" sz="1000" b="0" dirty="0">
                <a:ea typeface="Arial" charset="0"/>
                <a:cs typeface="Arial" charset="0"/>
              </a:rPr>
              <a:t>and Governance</a:t>
            </a:r>
            <a:r>
              <a:rPr lang="en-US" sz="1000" kern="1200" dirty="0">
                <a:solidFill>
                  <a:schemeClr val="tx1"/>
                </a:solidFill>
                <a:effectLst/>
              </a:rPr>
              <a:t>, Data Storage, Advanced Analytics and</a:t>
            </a:r>
            <a:r>
              <a:rPr lang="en-US" sz="1000" kern="1200" baseline="0" dirty="0">
                <a:solidFill>
                  <a:schemeClr val="tx1"/>
                </a:solidFill>
                <a:effectLst/>
              </a:rPr>
              <a:t> so on </a:t>
            </a:r>
            <a:r>
              <a:rPr lang="mr-IN" sz="1000" kern="1200" baseline="0" dirty="0">
                <a:solidFill>
                  <a:schemeClr val="tx1"/>
                </a:solidFill>
                <a:effectLst/>
              </a:rPr>
              <a:t>…</a:t>
            </a:r>
            <a:r>
              <a:rPr lang="en-US" sz="1000" kern="1200" baseline="0" dirty="0">
                <a:solidFill>
                  <a:schemeClr val="tx1"/>
                </a:solidFill>
                <a:effectLst/>
              </a:rPr>
              <a:t> </a:t>
            </a:r>
            <a:r>
              <a:rPr lang="en-US" sz="1000" kern="1200" dirty="0">
                <a:solidFill>
                  <a:schemeClr val="tx1"/>
                </a:solidFill>
                <a:effectLst/>
              </a:rPr>
              <a:t>And these can be applied across the entire data and analytics lifecycle. It uses cognitive-assisted capabilities and machine learning to simplify and automate the deployment and management of insights and models that power a cognitive business.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endParaRPr>
          </a:p>
          <a:p>
            <a:r>
              <a:rPr lang="en-US" sz="1000" kern="1200" dirty="0">
                <a:solidFill>
                  <a:schemeClr val="tx1"/>
                </a:solidFill>
                <a:effectLst/>
              </a:rPr>
              <a:t>So depending on the short and</a:t>
            </a:r>
            <a:r>
              <a:rPr lang="en-US" sz="1000" kern="1200" baseline="0" dirty="0">
                <a:solidFill>
                  <a:schemeClr val="tx1"/>
                </a:solidFill>
                <a:effectLst/>
              </a:rPr>
              <a:t> </a:t>
            </a:r>
            <a:r>
              <a:rPr lang="en-US" sz="1000" kern="1200" dirty="0">
                <a:solidFill>
                  <a:schemeClr val="tx1"/>
                </a:solidFill>
                <a:effectLst/>
              </a:rPr>
              <a:t>long term needs, IBM Watson Data Platform is</a:t>
            </a:r>
            <a:r>
              <a:rPr lang="en-US" sz="1000" kern="1200" baseline="0" dirty="0">
                <a:solidFill>
                  <a:schemeClr val="tx1"/>
                </a:solidFill>
                <a:effectLst/>
              </a:rPr>
              <a:t> </a:t>
            </a:r>
            <a:r>
              <a:rPr lang="en-US" sz="1000" kern="1200" dirty="0">
                <a:solidFill>
                  <a:schemeClr val="tx1"/>
                </a:solidFill>
                <a:effectLst/>
              </a:rPr>
              <a:t>built to provide </a:t>
            </a:r>
            <a:r>
              <a:rPr lang="en-US" sz="1000" dirty="0"/>
              <a:t>clients</a:t>
            </a:r>
            <a:r>
              <a:rPr lang="en-US" sz="1000" kern="1200" baseline="0" dirty="0">
                <a:solidFill>
                  <a:schemeClr val="tx1"/>
                </a:solidFill>
                <a:effectLst/>
              </a:rPr>
              <a:t> </a:t>
            </a:r>
            <a:r>
              <a:rPr lang="en-US" sz="1000" kern="1200" dirty="0">
                <a:solidFill>
                  <a:schemeClr val="tx1"/>
                </a:solidFill>
                <a:effectLst/>
              </a:rPr>
              <a:t>with flexibility and speed of adoption needed to gain meaningful insights and transform their business</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a:t>
            </a:fld>
            <a:endParaRPr lang="en-US"/>
          </a:p>
        </p:txBody>
      </p:sp>
    </p:spTree>
    <p:extLst>
      <p:ext uri="{BB962C8B-B14F-4D97-AF65-F5344CB8AC3E}">
        <p14:creationId xmlns:p14="http://schemas.microsoft.com/office/powerpoint/2010/main" val="72620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dirty="0"/>
              <a:t>The “Experiences” are product</a:t>
            </a:r>
            <a:r>
              <a:rPr lang="en-US" sz="1200" baseline="0" dirty="0"/>
              <a:t> offerings that consist of a set of services and an interface tailored for each role. In addition to the tailored interface, collaboration really ties the team and the organization together by allowing them to share projects, code and ideas. Imagine a data engineer builds out a new data source and shares that asset with the Data Scientist and the Business Analyst. The Business Analyst immediately builds the reports and dashboards they need. The Data Scientist experiments with the data and ultimately builds a model that passes all the tests and is worth of promoting to new applications. They can immediately share that model with the Application Developer who deploys a new application using the model. Along this journey the team members are keeping each other updated on their status, asking questions and maybe sharing ideas or requirements.</a:t>
            </a:r>
          </a:p>
          <a:p>
            <a:endParaRPr lang="en-US" sz="1200" baseline="0" dirty="0"/>
          </a:p>
          <a:p>
            <a:r>
              <a:rPr lang="en-US" sz="1200" baseline="0" dirty="0"/>
              <a:t>This is where Data and Analytics Development becomes a team sport. No longer does this need to be done in silos. Additionally, because these assets can now be published – other departments can re-use these assets, making the entire organization more agile.</a:t>
            </a:r>
          </a:p>
          <a:p>
            <a:endParaRPr lang="en-US" sz="1200" baseline="0" dirty="0"/>
          </a:p>
          <a:p>
            <a:r>
              <a:rPr lang="en-US" sz="1200" baseline="0" dirty="0"/>
              <a:t>The initial roles we’re targeting are listed above, along with the interface that will be used and the functionality we’re focusing on. The Data Science Experience was announced in June 2016 at Spark Summit and has been receiving rave reviews.</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6</a:t>
            </a:fld>
            <a:endParaRPr lang="en-US" dirty="0"/>
          </a:p>
        </p:txBody>
      </p:sp>
    </p:spTree>
    <p:extLst>
      <p:ext uri="{BB962C8B-B14F-4D97-AF65-F5344CB8AC3E}">
        <p14:creationId xmlns:p14="http://schemas.microsoft.com/office/powerpoint/2010/main" val="103402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sz="1200" i="0" baseline="0" dirty="0"/>
              <a:t>The new offering IBM Data Science Experience brings together everything that a Data Scientist needs today to be more successful. It is based on three concepts:</a:t>
            </a:r>
          </a:p>
          <a:p>
            <a:endParaRPr lang="en-US" sz="1200" i="0" baseline="0" dirty="0"/>
          </a:p>
          <a:p>
            <a:pPr marL="171450" indent="-171450">
              <a:buFont typeface="Arial" panose="020B0604020202020204" pitchFamily="34" charset="0"/>
              <a:buChar char="•"/>
            </a:pPr>
            <a:r>
              <a:rPr lang="en-US" sz="1200" i="0" baseline="0" dirty="0"/>
              <a:t>Community: A Data Scientist needs to be updated with the latest news from the Data Science Community. There are plenty of new Open Source packages, libraries, techniques and tutorials available every day. A good Data Scientist follows the most important sources and shares their opinion and experiments with the community. We are bringing this into the user interface of  DSX </a:t>
            </a:r>
            <a:r>
              <a:rPr lang="mr-IN" sz="1200" i="0" baseline="0" dirty="0"/>
              <a:t>–</a:t>
            </a:r>
            <a:r>
              <a:rPr lang="en-US" sz="1200" i="0" baseline="0" dirty="0"/>
              <a:t> so you don’t really have to open up a bunch of different bowser tabs to do your research, you can do it right inside the tool.</a:t>
            </a:r>
          </a:p>
          <a:p>
            <a:pPr marL="171450" indent="-171450">
              <a:buFont typeface="Arial" panose="020B0604020202020204" pitchFamily="34" charset="0"/>
              <a:buChar char="•"/>
            </a:pPr>
            <a:endParaRPr lang="en-US" sz="1200" i="0" baseline="0" dirty="0"/>
          </a:p>
          <a:p>
            <a:pPr marL="171450" indent="-171450">
              <a:buFont typeface="Arial" panose="020B0604020202020204" pitchFamily="34" charset="0"/>
              <a:buChar char="•"/>
            </a:pPr>
            <a:r>
              <a:rPr lang="en-US" sz="1200" i="0" baseline="0" dirty="0"/>
              <a:t>Open Source: Un </a:t>
            </a:r>
            <a:r>
              <a:rPr lang="en-US" sz="1200" i="0" baseline="0" dirty="0" err="1"/>
              <a:t>equipo</a:t>
            </a:r>
            <a:r>
              <a:rPr lang="en-US" sz="1200" i="0" baseline="0" dirty="0"/>
              <a:t> de </a:t>
            </a:r>
            <a:r>
              <a:rPr lang="en-US" sz="1200" i="0" baseline="0" dirty="0" err="1"/>
              <a:t>científicos</a:t>
            </a:r>
            <a:r>
              <a:rPr lang="en-US" sz="1200" i="0" baseline="0" dirty="0"/>
              <a:t> de </a:t>
            </a:r>
            <a:r>
              <a:rPr lang="en-US" sz="1200" i="0" baseline="0" dirty="0" err="1"/>
              <a:t>datos</a:t>
            </a:r>
            <a:r>
              <a:rPr lang="en-US" sz="1200" i="0" baseline="0" dirty="0"/>
              <a:t> no se </a:t>
            </a:r>
            <a:r>
              <a:rPr lang="en-US" sz="1200" i="0" baseline="0" dirty="0" err="1"/>
              <a:t>va</a:t>
            </a:r>
            <a:r>
              <a:rPr lang="en-US" sz="1200" i="0" baseline="0" dirty="0"/>
              <a:t> a </a:t>
            </a:r>
            <a:r>
              <a:rPr lang="en-US" sz="1200" i="0" baseline="0" dirty="0" err="1"/>
              <a:t>estandarizar</a:t>
            </a:r>
            <a:r>
              <a:rPr lang="en-US" sz="1200" i="0" baseline="0" dirty="0"/>
              <a:t> con </a:t>
            </a:r>
            <a:r>
              <a:rPr lang="en-US" sz="1200" i="0" baseline="0" dirty="0" err="1"/>
              <a:t>una</a:t>
            </a:r>
            <a:r>
              <a:rPr lang="en-US" sz="1200" i="0" baseline="0" dirty="0"/>
              <a:t> sola </a:t>
            </a:r>
            <a:r>
              <a:rPr lang="en-US" sz="1200" i="0" baseline="0" dirty="0" err="1"/>
              <a:t>tecnología</a:t>
            </a:r>
            <a:r>
              <a:rPr lang="en-US" sz="1200" i="0" baseline="0" dirty="0"/>
              <a:t> o </a:t>
            </a:r>
            <a:r>
              <a:rPr lang="en-US" sz="1200" i="0" baseline="0" dirty="0" err="1"/>
              <a:t>herramienta</a:t>
            </a:r>
            <a:r>
              <a:rPr lang="en-US" sz="1200" i="0" baseline="0" dirty="0"/>
              <a:t>. Los </a:t>
            </a:r>
            <a:r>
              <a:rPr lang="en-US" sz="1200" i="0" baseline="0" dirty="0" err="1"/>
              <a:t>científicos</a:t>
            </a:r>
            <a:r>
              <a:rPr lang="en-US" sz="1200" i="0" baseline="0" dirty="0"/>
              <a:t> de </a:t>
            </a:r>
            <a:r>
              <a:rPr lang="en-US" sz="1200" i="0" baseline="0" dirty="0" err="1"/>
              <a:t>datos</a:t>
            </a:r>
            <a:r>
              <a:rPr lang="en-US" sz="1200" i="0" baseline="0" dirty="0"/>
              <a:t> </a:t>
            </a:r>
            <a:r>
              <a:rPr lang="en-US" sz="1200" i="0" baseline="0" dirty="0" err="1"/>
              <a:t>necesitan</a:t>
            </a:r>
            <a:r>
              <a:rPr lang="en-US" sz="1200" i="0" baseline="0" dirty="0"/>
              <a:t> </a:t>
            </a:r>
            <a:r>
              <a:rPr lang="en-US" sz="1200" i="0" baseline="0" dirty="0" err="1"/>
              <a:t>una</a:t>
            </a:r>
            <a:r>
              <a:rPr lang="en-US" sz="1200" i="0" baseline="0" dirty="0"/>
              <a:t> </a:t>
            </a:r>
            <a:r>
              <a:rPr lang="en-US" sz="1200" i="0" baseline="0" dirty="0" err="1"/>
              <a:t>plataforma</a:t>
            </a:r>
            <a:r>
              <a:rPr lang="en-US" sz="1200" i="0" baseline="0" dirty="0"/>
              <a:t> </a:t>
            </a:r>
            <a:r>
              <a:rPr lang="en-US" sz="1200" i="0" baseline="0" dirty="0" err="1"/>
              <a:t>abierta</a:t>
            </a:r>
            <a:r>
              <a:rPr lang="en-US" sz="1200" i="0" baseline="0" dirty="0"/>
              <a:t> e </a:t>
            </a:r>
            <a:r>
              <a:rPr lang="en-US" sz="1200" i="0" baseline="0" dirty="0" err="1"/>
              <a:t>integrada</a:t>
            </a:r>
            <a:r>
              <a:rPr lang="en-US" sz="1200" i="0" baseline="0" dirty="0"/>
              <a:t> que </a:t>
            </a:r>
            <a:r>
              <a:rPr lang="en-US" sz="1200" i="0" baseline="0" dirty="0" err="1"/>
              <a:t>reuna</a:t>
            </a:r>
            <a:r>
              <a:rPr lang="en-US" sz="1200" i="0" baseline="0" dirty="0"/>
              <a:t> </a:t>
            </a:r>
            <a:r>
              <a:rPr lang="en-US" sz="1200" i="0" baseline="0" dirty="0" err="1"/>
              <a:t>toda</a:t>
            </a:r>
            <a:r>
              <a:rPr lang="en-US" sz="1200" i="0" baseline="0" dirty="0"/>
              <a:t> lo que </a:t>
            </a:r>
            <a:r>
              <a:rPr lang="en-US" sz="1200" i="0" baseline="0" dirty="0" err="1"/>
              <a:t>necesitan</a:t>
            </a:r>
            <a:r>
              <a:rPr lang="en-US" sz="1200" i="0" baseline="0" dirty="0"/>
              <a:t> </a:t>
            </a:r>
            <a:r>
              <a:rPr lang="en-US" sz="1200" i="0" baseline="0" dirty="0" err="1"/>
              <a:t>en</a:t>
            </a:r>
            <a:r>
              <a:rPr lang="en-US" sz="1200" i="0" baseline="0" dirty="0"/>
              <a:t> un </a:t>
            </a:r>
            <a:r>
              <a:rPr lang="en-US" sz="1200" i="0" baseline="0" dirty="0" err="1"/>
              <a:t>mismo</a:t>
            </a:r>
            <a:r>
              <a:rPr lang="en-US" sz="1200" i="0" baseline="0" dirty="0"/>
              <a:t> </a:t>
            </a:r>
            <a:r>
              <a:rPr lang="en-US" sz="1200" i="0" baseline="0" dirty="0" err="1"/>
              <a:t>lugar</a:t>
            </a:r>
            <a:r>
              <a:rPr lang="en-US" sz="1200" i="0" baseline="0" dirty="0"/>
              <a:t>. Por </a:t>
            </a:r>
            <a:r>
              <a:rPr lang="en-US" sz="1200" i="0" baseline="0" dirty="0" err="1"/>
              <a:t>esta</a:t>
            </a:r>
            <a:r>
              <a:rPr lang="en-US" sz="1200" i="0" baseline="0" dirty="0"/>
              <a:t> </a:t>
            </a:r>
            <a:r>
              <a:rPr lang="en-US" sz="1200" i="0" baseline="0" dirty="0" err="1"/>
              <a:t>razón</a:t>
            </a:r>
            <a:r>
              <a:rPr lang="en-US" sz="1200" i="0" baseline="0" dirty="0"/>
              <a:t>, DSX Brinda lo </a:t>
            </a:r>
            <a:r>
              <a:rPr lang="en-US" sz="1200" i="0" baseline="0" dirty="0" err="1"/>
              <a:t>mejor</a:t>
            </a:r>
            <a:r>
              <a:rPr lang="en-US" sz="1200" i="0" baseline="0" dirty="0"/>
              <a:t> del open source con </a:t>
            </a:r>
            <a:r>
              <a:rPr lang="en-US" sz="1200" i="0" baseline="0" dirty="0" err="1"/>
              <a:t>herramientas</a:t>
            </a:r>
            <a:r>
              <a:rPr lang="en-US" sz="1200" i="0" baseline="0" dirty="0"/>
              <a:t> </a:t>
            </a:r>
            <a:r>
              <a:rPr lang="en-US" sz="1200" i="0" baseline="0" dirty="0" err="1"/>
              <a:t>como</a:t>
            </a:r>
            <a:r>
              <a:rPr lang="en-US" sz="1200" i="0" baseline="0" dirty="0"/>
              <a:t> Python, Spark, </a:t>
            </a:r>
            <a:r>
              <a:rPr lang="en-US" sz="1200" i="0" baseline="0" dirty="0" err="1"/>
              <a:t>Rstudio</a:t>
            </a:r>
            <a:r>
              <a:rPr lang="en-US" sz="1200" i="0" baseline="0" dirty="0"/>
              <a:t> y </a:t>
            </a:r>
            <a:r>
              <a:rPr lang="en-US" sz="1200" i="0" baseline="0" dirty="0" err="1"/>
              <a:t>Jupyter</a:t>
            </a:r>
            <a:r>
              <a:rPr lang="en-US" sz="1200" i="0" baseline="0" dirty="0"/>
              <a:t>.</a:t>
            </a:r>
          </a:p>
          <a:p>
            <a:pPr marL="0" indent="0">
              <a:buFont typeface="Arial" panose="020B0604020202020204" pitchFamily="34" charset="0"/>
              <a:buNone/>
            </a:pPr>
            <a:endParaRPr lang="en-US" sz="1200" i="0" baseline="0" dirty="0"/>
          </a:p>
          <a:p>
            <a:pPr marL="171450" indent="-171450">
              <a:buFont typeface="Arial" panose="020B0604020202020204" pitchFamily="34" charset="0"/>
              <a:buChar char="•"/>
            </a:pPr>
            <a:r>
              <a:rPr lang="en-US" sz="1200" i="0" baseline="0" dirty="0"/>
              <a:t>Value Add: We improve open source by adding some capabilities from IBM. Data Shaping for example takes 80% of the Data Scientist’s time. We are providing tools with visual GUI to help users better perform this task. You are also able to execute Spark jobs on our managed Spark Service in </a:t>
            </a:r>
            <a:r>
              <a:rPr lang="en-US" sz="1200" i="0" baseline="0" dirty="0" err="1"/>
              <a:t>Bluemix</a:t>
            </a:r>
            <a:r>
              <a:rPr lang="en-US" sz="1200" i="0" baseline="0" dirty="0"/>
              <a:t> from within the DSX.</a:t>
            </a:r>
          </a:p>
          <a:p>
            <a:pPr marL="171450" indent="-171450">
              <a:buFont typeface="Arial" panose="020B0604020202020204" pitchFamily="34" charset="0"/>
              <a:buChar char="•"/>
            </a:pPr>
            <a:endParaRPr lang="en-US" sz="12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199912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8E9A4A-E2A2-C44A-8960-8EF5E9FBF901}" type="slidenum">
              <a:rPr lang="en-US"/>
              <a:pPr>
                <a:defRPr/>
              </a:pPr>
              <a:t>10</a:t>
            </a:fld>
            <a:endParaRPr lang="en-US"/>
          </a:p>
        </p:txBody>
      </p:sp>
      <p:sp>
        <p:nvSpPr>
          <p:cNvPr id="71682" name="Rectangle 2"/>
          <p:cNvSpPr>
            <a:spLocks noGrp="1" noRot="1" noChangeAspect="1" noChangeArrowheads="1" noTextEdit="1"/>
          </p:cNvSpPr>
          <p:nvPr>
            <p:ph type="sldImg"/>
          </p:nvPr>
        </p:nvSpPr>
        <p:spPr>
          <a:xfrm>
            <a:off x="1616075" y="642938"/>
            <a:ext cx="3678238" cy="2759075"/>
          </a:xfrm>
          <a:ln/>
          <a:extLst>
            <a:ext uri="{FAA26D3D-D897-4be2-8F04-BA451C77F1D7}">
              <ma14:placeholderFlag xmlns="" xmlns:ma14="http://schemas.microsoft.com/office/mac/drawingml/2011/main" val="1"/>
            </a:ext>
          </a:extLst>
        </p:spPr>
      </p:sp>
      <p:sp>
        <p:nvSpPr>
          <p:cNvPr id="71683"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79918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200" dirty="0"/>
              <a:t>Projects are a core component</a:t>
            </a:r>
            <a:r>
              <a:rPr lang="en-US" sz="1200" baseline="0" dirty="0"/>
              <a:t> of our Watson Data Platform. Projects make collaboration easier – they are </a:t>
            </a:r>
            <a:r>
              <a:rPr lang="en-US" sz="1200" kern="1200" baseline="0" dirty="0">
                <a:solidFill>
                  <a:schemeClr val="tx1"/>
                </a:solidFill>
                <a:effectLst/>
              </a:rPr>
              <a:t>a</a:t>
            </a:r>
            <a:r>
              <a:rPr lang="en-US" sz="1200" kern="1200" dirty="0">
                <a:solidFill>
                  <a:schemeClr val="tx1"/>
                </a:solidFill>
                <a:effectLst/>
              </a:rPr>
              <a:t> collaborative entity with data services, connections, object storage, notebooks</a:t>
            </a:r>
            <a:r>
              <a:rPr lang="en-US" sz="1200" kern="1200" baseline="0" dirty="0">
                <a:solidFill>
                  <a:schemeClr val="tx1"/>
                </a:solidFill>
                <a:effectLst/>
              </a:rPr>
              <a:t> </a:t>
            </a:r>
            <a:r>
              <a:rPr lang="en-US" sz="1200" kern="1200" dirty="0">
                <a:solidFill>
                  <a:schemeClr val="tx1"/>
                </a:solidFill>
                <a:effectLst/>
              </a:rPr>
              <a:t>and more. Once you create a new project within Data Science Experience,</a:t>
            </a:r>
            <a:r>
              <a:rPr lang="en-US" sz="1200" kern="1200" baseline="0" dirty="0">
                <a:solidFill>
                  <a:schemeClr val="tx1"/>
                </a:solidFill>
                <a:effectLst/>
              </a:rPr>
              <a:t>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a:p>
        </p:txBody>
      </p:sp>
    </p:spTree>
    <p:extLst>
      <p:ext uri="{BB962C8B-B14F-4D97-AF65-F5344CB8AC3E}">
        <p14:creationId xmlns:p14="http://schemas.microsoft.com/office/powerpoint/2010/main" val="485660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547" y="602615"/>
            <a:ext cx="817632"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2017 IBM Corporation</a:t>
            </a:r>
          </a:p>
        </p:txBody>
      </p:sp>
      <p:pic>
        <p:nvPicPr>
          <p:cNvPr id="7"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3" y="2343150"/>
            <a:ext cx="8631614" cy="1077913"/>
          </a:xfrm>
        </p:spPr>
        <p:txBody>
          <a:bodyPr anchor="b"/>
          <a:lstStyle>
            <a:lvl1pPr>
              <a:defRPr sz="3500"/>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249237" y="917575"/>
            <a:ext cx="8593311" cy="492125"/>
          </a:xfrm>
        </p:spPr>
        <p:txBody>
          <a:bodyPr anchor="b"/>
          <a:lstStyle>
            <a:lvl1pPr marL="0" indent="0">
              <a:buFont typeface="Wingdings" charset="0"/>
              <a:buNone/>
              <a:defRPr sz="1100"/>
            </a:lvl1pPr>
          </a:lstStyle>
          <a:p>
            <a:pPr lvl="0"/>
            <a:r>
              <a:rPr lang="en-US" noProof="0" dirty="0"/>
              <a:t>Click to Edit Master Subtitle Style</a:t>
            </a:r>
          </a:p>
        </p:txBody>
      </p:sp>
    </p:spTree>
    <p:extLst>
      <p:ext uri="{BB962C8B-B14F-4D97-AF65-F5344CB8AC3E}">
        <p14:creationId xmlns:p14="http://schemas.microsoft.com/office/powerpoint/2010/main" val="236299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4228874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568829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54522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2732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9148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4" y="433918"/>
            <a:ext cx="8410575" cy="613833"/>
          </a:xfrm>
          <a:prstGeom prst="rect">
            <a:avLst/>
          </a:prstGeom>
          <a:noFill/>
        </p:spPr>
        <p:txBody>
          <a:bodyPr tIns="0" rIns="0" bIns="0"/>
          <a:lstStyle>
            <a:lvl1pPr>
              <a:lnSpc>
                <a:spcPct val="90000"/>
              </a:lnSpc>
              <a:defRPr sz="3200">
                <a:solidFill>
                  <a:srgbClr val="00685D"/>
                </a:solidFill>
                <a:latin typeface="Arial"/>
                <a:cs typeface="Arial"/>
              </a:defRPr>
            </a:lvl1pPr>
          </a:lstStyle>
          <a:p>
            <a:r>
              <a:rPr lang="en-US"/>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044523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Title ">
    <p:spTree>
      <p:nvGrpSpPr>
        <p:cNvPr id="1" name=""/>
        <p:cNvGrpSpPr/>
        <p:nvPr/>
      </p:nvGrpSpPr>
      <p:grpSpPr>
        <a:xfrm>
          <a:off x="0" y="0"/>
          <a:ext cx="0" cy="0"/>
          <a:chOff x="0" y="0"/>
          <a:chExt cx="0" cy="0"/>
        </a:xfrm>
      </p:grpSpPr>
      <p:sp>
        <p:nvSpPr>
          <p:cNvPr id="15" name="Shape 15"/>
          <p:cNvSpPr/>
          <p:nvPr/>
        </p:nvSpPr>
        <p:spPr>
          <a:xfrm>
            <a:off x="123241" y="6653500"/>
            <a:ext cx="608052" cy="73097"/>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lgn="l">
              <a:buClr>
                <a:srgbClr val="A9A9A9"/>
              </a:buClr>
              <a:buFont typeface="Arial"/>
              <a:defRPr sz="900" spc="-18">
                <a:solidFill>
                  <a:srgbClr val="6F6F6F"/>
                </a:solidFill>
                <a:uFill>
                  <a:solidFill>
                    <a:srgbClr val="6F6F6F"/>
                  </a:solidFill>
                </a:uFill>
                <a:latin typeface="+mj-lt"/>
                <a:ea typeface="+mj-ea"/>
                <a:cs typeface="+mj-cs"/>
                <a:sym typeface="Helvetica"/>
              </a:defRPr>
            </a:lvl1pPr>
          </a:lstStyle>
          <a:p>
            <a:pPr eaLnBrk="0" hangingPunct="0">
              <a:defRPr>
                <a:solidFill>
                  <a:srgbClr val="7A7A7A"/>
                </a:solidFill>
                <a:uFill>
                  <a:solidFill>
                    <a:srgbClr val="7A7A7A"/>
                  </a:solidFill>
                </a:uFill>
              </a:defRPr>
            </a:pPr>
            <a:r>
              <a:rPr lang="de-DE" sz="475" dirty="0"/>
              <a:t>©2016</a:t>
            </a:r>
            <a:r>
              <a:rPr sz="475" dirty="0"/>
              <a:t> IBM Corporation </a:t>
            </a:r>
          </a:p>
        </p:txBody>
      </p:sp>
      <p:sp>
        <p:nvSpPr>
          <p:cNvPr id="16" name="Shape 16"/>
          <p:cNvSpPr/>
          <p:nvPr/>
        </p:nvSpPr>
        <p:spPr>
          <a:xfrm>
            <a:off x="8574946" y="4577891"/>
            <a:ext cx="65" cy="73097"/>
          </a:xfrm>
          <a:prstGeom prst="rect">
            <a:avLst/>
          </a:prstGeom>
          <a:ln w="3175">
            <a:miter lim="400000"/>
          </a:ln>
        </p:spPr>
        <p:txBody>
          <a:bodyPr wrap="none" lIns="0" tIns="0" rIns="0" bIns="0">
            <a:spAutoFit/>
          </a:bodyPr>
          <a:lstStyle/>
          <a:p>
            <a:pPr defTabSz="435307" eaLnBrk="0" hangingPunct="0">
              <a:defRPr sz="900" spc="-18">
                <a:solidFill>
                  <a:srgbClr val="FFFFFF"/>
                </a:solidFill>
                <a:latin typeface="+mj-lt"/>
                <a:ea typeface="+mj-ea"/>
                <a:cs typeface="+mj-cs"/>
                <a:sym typeface="Helvetica"/>
              </a:defRPr>
            </a:pPr>
            <a:endParaRPr sz="475" spc="-18">
              <a:solidFill>
                <a:srgbClr val="FFFFFF"/>
              </a:solidFill>
              <a:latin typeface="Arial"/>
              <a:ea typeface="ＭＳ Ｐゴシック"/>
              <a:cs typeface="+mj-cs"/>
              <a:sym typeface="Helvetica"/>
            </a:endParaRPr>
          </a:p>
        </p:txBody>
      </p:sp>
      <p:sp>
        <p:nvSpPr>
          <p:cNvPr id="17" name="Shape 17"/>
          <p:cNvSpPr>
            <a:spLocks noGrp="1"/>
          </p:cNvSpPr>
          <p:nvPr>
            <p:ph type="body" sz="quarter" idx="13"/>
          </p:nvPr>
        </p:nvSpPr>
        <p:spPr>
          <a:xfrm>
            <a:off x="174026" y="2987541"/>
            <a:ext cx="4223103" cy="1749087"/>
          </a:xfrm>
          <a:prstGeom prst="rect">
            <a:avLst/>
          </a:prstGeom>
        </p:spPr>
        <p:txBody>
          <a:bodyPr/>
          <a:lstStyle>
            <a:lvl1pPr marL="41858" marR="42863" indent="-41858" algn="r" defTabSz="962025">
              <a:lnSpc>
                <a:spcPct val="80000"/>
              </a:lnSpc>
              <a:spcBef>
                <a:spcPts val="0"/>
              </a:spcBef>
              <a:buClrTx/>
              <a:buSzTx/>
              <a:buFontTx/>
              <a:buNone/>
              <a:defRPr sz="5800" spc="-174">
                <a:solidFill>
                  <a:srgbClr val="00C0F2"/>
                </a:solidFill>
                <a:uFill>
                  <a:solidFill>
                    <a:srgbClr val="00C0F2"/>
                  </a:solidFill>
                </a:uFill>
                <a:latin typeface="Helvetica Light"/>
                <a:ea typeface="Helvetica Light"/>
                <a:cs typeface="Helvetica Light"/>
                <a:sym typeface="Helvetica Light"/>
              </a:defRPr>
            </a:lvl1pPr>
          </a:lstStyle>
          <a:p>
            <a:pPr marL="55810" marR="57150" indent="-55810" algn="r" defTabSz="1282700">
              <a:lnSpc>
                <a:spcPct val="80000"/>
              </a:lnSpc>
              <a:spcBef>
                <a:spcPts val="0"/>
              </a:spcBef>
              <a:buClrTx/>
              <a:buSzTx/>
              <a:buFontTx/>
              <a:buNone/>
              <a:defRPr sz="5800" spc="-174">
                <a:solidFill>
                  <a:srgbClr val="00C0F2"/>
                </a:solidFill>
                <a:uFill>
                  <a:solidFill>
                    <a:srgbClr val="00C0F2"/>
                  </a:solidFill>
                </a:uFill>
                <a:latin typeface="Helvetica Light"/>
                <a:ea typeface="Helvetica Light"/>
                <a:cs typeface="Helvetica Light"/>
                <a:sym typeface="Helvetica Light"/>
              </a:defRPr>
            </a:pPr>
            <a:r>
              <a:rPr sz="3375" spc="-101"/>
              <a:t>IBM</a:t>
            </a:r>
            <a:r>
              <a:rPr sz="3375" spc="-101" baseline="31999"/>
              <a:t>®</a:t>
            </a:r>
            <a:r>
              <a:rPr sz="3375" spc="-101"/>
              <a:t> Product</a:t>
            </a:r>
            <a:br>
              <a:rPr sz="3375" spc="-101"/>
            </a:br>
            <a:r>
              <a:rPr>
                <a:solidFill>
                  <a:srgbClr val="0A5889"/>
                </a:solidFill>
              </a:rPr>
              <a:t>Subtitle</a:t>
            </a:r>
          </a:p>
        </p:txBody>
      </p:sp>
      <p:sp>
        <p:nvSpPr>
          <p:cNvPr id="18" name="Shape 18"/>
          <p:cNvSpPr/>
          <p:nvPr/>
        </p:nvSpPr>
        <p:spPr>
          <a:xfrm>
            <a:off x="4514434" y="-15592"/>
            <a:ext cx="4649580" cy="386180"/>
          </a:xfrm>
          <a:prstGeom prst="rect">
            <a:avLst/>
          </a:prstGeom>
          <a:solidFill>
            <a:srgbClr val="FFFFFF"/>
          </a:solidFill>
          <a:ln w="12700">
            <a:miter lim="400000"/>
          </a:ln>
        </p:spPr>
        <p:txBody>
          <a:bodyPr lIns="14288" tIns="14288" rIns="14288" bIns="14288" anchor="ctr"/>
          <a:lstStyle/>
          <a:p>
            <a:pPr eaLnBrk="0" hangingPunct="0"/>
            <a:endParaRPr sz="844">
              <a:solidFill>
                <a:srgbClr val="000000"/>
              </a:solidFill>
              <a:latin typeface="Arial" panose="020B0604020202020204" pitchFamily="34" charset="0"/>
              <a:ea typeface="MS PGothic" panose="020B0600070205080204" pitchFamily="34" charset="-128"/>
            </a:endParaRPr>
          </a:p>
        </p:txBody>
      </p:sp>
      <p:sp>
        <p:nvSpPr>
          <p:cNvPr id="19" name="Shape 19"/>
          <p:cNvSpPr>
            <a:spLocks noGrp="1"/>
          </p:cNvSpPr>
          <p:nvPr>
            <p:ph type="body" sz="quarter" idx="14"/>
          </p:nvPr>
        </p:nvSpPr>
        <p:spPr>
          <a:xfrm>
            <a:off x="395459" y="4949372"/>
            <a:ext cx="3976689" cy="793379"/>
          </a:xfrm>
          <a:prstGeom prst="rect">
            <a:avLst/>
          </a:prstGeom>
        </p:spPr>
        <p:txBody>
          <a:bodyPr lIns="27093" tIns="27093" rIns="27093" bIns="27093">
            <a:spAutoFit/>
          </a:bodyPr>
          <a:lstStyle>
            <a:lvl1pPr marL="42863" marR="42863" indent="0" algn="r" defTabSz="962025">
              <a:spcBef>
                <a:spcPts val="0"/>
              </a:spcBef>
              <a:buClr>
                <a:srgbClr val="5E5E5E"/>
              </a:buClr>
              <a:buSzTx/>
              <a:buFont typeface="Arial"/>
              <a:buNone/>
              <a:defRPr sz="1600" spc="-48">
                <a:solidFill>
                  <a:srgbClr val="979797"/>
                </a:solidFill>
                <a:uFill>
                  <a:solidFill>
                    <a:srgbClr val="979797"/>
                  </a:solidFill>
                </a:uFill>
                <a:latin typeface="+mj-lt"/>
                <a:ea typeface="+mj-ea"/>
                <a:cs typeface="+mj-cs"/>
                <a:sym typeface="Helvetica"/>
              </a:defRPr>
            </a:lvl1pPr>
          </a:lstStyle>
          <a:p>
            <a:pPr marL="57150" marR="57150" indent="0" algn="r" defTabSz="1282700">
              <a:spcBef>
                <a:spcPts val="0"/>
              </a:spcBef>
              <a:buClr>
                <a:srgbClr val="5E5E5E"/>
              </a:buClr>
              <a:buSzTx/>
              <a:buFont typeface="Arial"/>
              <a:buNone/>
              <a:defRPr sz="1600" spc="-48">
                <a:solidFill>
                  <a:srgbClr val="979797"/>
                </a:solidFill>
                <a:uFill>
                  <a:solidFill>
                    <a:srgbClr val="979797"/>
                  </a:solidFill>
                </a:uFill>
                <a:latin typeface="+mj-lt"/>
                <a:ea typeface="+mj-ea"/>
                <a:cs typeface="+mj-cs"/>
                <a:sym typeface="Helvetica"/>
              </a:defRPr>
            </a:pPr>
            <a:r>
              <a:t>Job Title</a:t>
            </a:r>
          </a:p>
          <a:p>
            <a:pPr marL="57150" marR="57150" indent="0" algn="r" defTabSz="1282700">
              <a:spcBef>
                <a:spcPts val="0"/>
              </a:spcBef>
              <a:buClr>
                <a:srgbClr val="5E5E5E"/>
              </a:buClr>
              <a:buSzTx/>
              <a:buFont typeface="Arial"/>
              <a:buNone/>
              <a:defRPr sz="1600" spc="-48">
                <a:solidFill>
                  <a:srgbClr val="979797"/>
                </a:solidFill>
                <a:uFill>
                  <a:solidFill>
                    <a:srgbClr val="979797"/>
                  </a:solidFill>
                </a:uFill>
                <a:latin typeface="+mj-lt"/>
                <a:ea typeface="+mj-ea"/>
                <a:cs typeface="+mj-cs"/>
                <a:sym typeface="Helvetica"/>
              </a:defRPr>
            </a:pPr>
            <a:r>
              <a:t>Email Address</a:t>
            </a:r>
          </a:p>
          <a:p>
            <a:pPr marL="57150" marR="57150" indent="0" algn="r" defTabSz="1282700">
              <a:spcBef>
                <a:spcPts val="0"/>
              </a:spcBef>
              <a:buClr>
                <a:srgbClr val="5E5E5E"/>
              </a:buClr>
              <a:buSzTx/>
              <a:buFont typeface="Arial"/>
              <a:buNone/>
              <a:defRPr sz="1600" spc="-48">
                <a:solidFill>
                  <a:srgbClr val="979797"/>
                </a:solidFill>
                <a:uFill>
                  <a:solidFill>
                    <a:srgbClr val="979797"/>
                  </a:solidFill>
                </a:uFill>
                <a:latin typeface="+mj-lt"/>
                <a:ea typeface="+mj-ea"/>
                <a:cs typeface="+mj-cs"/>
                <a:sym typeface="Helvetica"/>
              </a:defRPr>
            </a:pPr>
            <a:r>
              <a:t>Version 1.0 – November 25, 2014</a:t>
            </a:r>
          </a:p>
        </p:txBody>
      </p:sp>
      <p:sp>
        <p:nvSpPr>
          <p:cNvPr id="20" name="Shape 20"/>
          <p:cNvSpPr>
            <a:spLocks noGrp="1"/>
          </p:cNvSpPr>
          <p:nvPr>
            <p:ph type="body" sz="quarter" idx="15"/>
          </p:nvPr>
        </p:nvSpPr>
        <p:spPr>
          <a:xfrm>
            <a:off x="404390" y="4717795"/>
            <a:ext cx="3976689" cy="270843"/>
          </a:xfrm>
          <a:prstGeom prst="rect">
            <a:avLst/>
          </a:prstGeom>
        </p:spPr>
        <p:txBody>
          <a:bodyPr>
            <a:spAutoFit/>
          </a:bodyPr>
          <a:lstStyle>
            <a:lvl1pPr marL="30137" marR="30137" indent="0" algn="r" defTabSz="676400">
              <a:spcBef>
                <a:spcPts val="0"/>
              </a:spcBef>
              <a:buClr>
                <a:srgbClr val="5E5E5E"/>
              </a:buClr>
              <a:buSzTx/>
              <a:buFont typeface="Arial"/>
              <a:buNone/>
              <a:defRPr sz="1160" b="1" spc="-35">
                <a:solidFill>
                  <a:srgbClr val="6E6E6E"/>
                </a:solidFill>
                <a:uFill>
                  <a:solidFill>
                    <a:srgbClr val="6E6E6E"/>
                  </a:solidFill>
                </a:uFill>
                <a:latin typeface="+mj-lt"/>
                <a:ea typeface="+mj-ea"/>
                <a:cs typeface="+mj-cs"/>
                <a:sym typeface="Helvetica"/>
              </a:defRPr>
            </a:lvl1pPr>
          </a:lstStyle>
          <a:p>
            <a:r>
              <a:t>Author</a:t>
            </a:r>
          </a:p>
        </p:txBody>
      </p:sp>
      <p:pic>
        <p:nvPicPr>
          <p:cNvPr id="21"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4568521" y="-6434"/>
            <a:ext cx="4582299" cy="6870867"/>
          </a:xfrm>
          <a:prstGeom prst="rect">
            <a:avLst/>
          </a:prstGeom>
          <a:ln w="12700"/>
        </p:spPr>
      </p:pic>
      <p:sp>
        <p:nvSpPr>
          <p:cNvPr id="22" name="Shape 22"/>
          <p:cNvSpPr>
            <a:spLocks noGrp="1"/>
          </p:cNvSpPr>
          <p:nvPr>
            <p:ph type="sldNum" sz="quarter" idx="2"/>
          </p:nvPr>
        </p:nvSpPr>
        <p:spPr>
          <a:xfrm>
            <a:off x="4370784" y="5753101"/>
            <a:ext cx="404218" cy="448867"/>
          </a:xfrm>
          <a:prstGeom prst="rect">
            <a:avLst/>
          </a:prstGeom>
        </p:spPr>
        <p:txBody>
          <a:bodyPr lIns="27093" tIns="27093" rIns="27093" bIns="27093"/>
          <a:lstStyle>
            <a:lvl1pPr algn="ctr" defTabSz="435307">
              <a:defRPr sz="2109">
                <a:uFill>
                  <a:solidFill>
                    <a:srgbClr val="000000"/>
                  </a:solidFill>
                </a:uFill>
                <a:latin typeface="+mn-lt"/>
                <a:ea typeface="+mn-ea"/>
                <a:cs typeface="+mn-cs"/>
                <a:sym typeface="Gill Sans"/>
              </a:defRPr>
            </a:lvl1pPr>
          </a:lstStyle>
          <a:p>
            <a:pPr eaLnBrk="0" hangingPunct="0"/>
            <a:fld id="{86CB4B4D-7CA3-9044-876B-883B54F8677D}" type="slidenum">
              <a:rPr>
                <a:solidFill>
                  <a:srgbClr val="000000"/>
                </a:solidFill>
              </a:rPr>
              <a:pPr eaLnBrk="0" hangingPunct="0"/>
              <a:t>‹Nº›</a:t>
            </a:fld>
            <a:endParaRPr>
              <a:solidFill>
                <a:srgbClr val="000000"/>
              </a:solidFill>
            </a:endParaRPr>
          </a:p>
        </p:txBody>
      </p:sp>
    </p:spTree>
    <p:extLst>
      <p:ext uri="{BB962C8B-B14F-4D97-AF65-F5344CB8AC3E}">
        <p14:creationId xmlns:p14="http://schemas.microsoft.com/office/powerpoint/2010/main" val="80463142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597629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357731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863048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1892472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48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277750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608594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095769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046188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73533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23063248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204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139907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4141592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663133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013726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338877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707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1158027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91476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964193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186908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560137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265292111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7025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3500852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3959911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25101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2741089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15139464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50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66700" y="1873250"/>
            <a:ext cx="4194175"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13275" y="1873250"/>
            <a:ext cx="419576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31179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1649033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40857472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10917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9193231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2630378028"/>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73768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468898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11236485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51504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11614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4238171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5579390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038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1582004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14832645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864115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548006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49453752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6230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1796773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331794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0817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436059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6241987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42061994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5453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28386517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2126378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531216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1070998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4124720194"/>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359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47671099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68886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29038114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1674711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0329534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6610023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255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468031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19679024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467050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939518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 Shap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6978650" y="948204"/>
            <a:ext cx="2021274" cy="5251463"/>
          </a:xfrm>
          <a:prstGeom prst="rect">
            <a:avLst/>
          </a:prstGeom>
        </p:spPr>
      </p:pic>
      <p:sp>
        <p:nvSpPr>
          <p:cNvPr id="2" name="Title 1"/>
          <p:cNvSpPr>
            <a:spLocks noGrp="1"/>
          </p:cNvSpPr>
          <p:nvPr>
            <p:ph type="title"/>
          </p:nvPr>
        </p:nvSpPr>
        <p:spPr>
          <a:xfrm>
            <a:off x="628650" y="356617"/>
            <a:ext cx="7886700" cy="456184"/>
          </a:xfrm>
        </p:spPr>
        <p:txBody>
          <a:bodyPr/>
          <a:lstStyle/>
          <a:p>
            <a:r>
              <a:rPr lang="en-US"/>
              <a:t>Click to edit Master title style</a:t>
            </a:r>
          </a:p>
        </p:txBody>
      </p:sp>
      <p:sp>
        <p:nvSpPr>
          <p:cNvPr id="3" name="Content Placeholder 2"/>
          <p:cNvSpPr>
            <a:spLocks noGrp="1"/>
          </p:cNvSpPr>
          <p:nvPr>
            <p:ph idx="1"/>
          </p:nvPr>
        </p:nvSpPr>
        <p:spPr>
          <a:xfrm>
            <a:off x="628650" y="1286934"/>
            <a:ext cx="7886700" cy="4906964"/>
          </a:xfrm>
        </p:spPr>
        <p:txBody>
          <a:bodyPr/>
          <a:lstStyle>
            <a:lvl1pPr marL="0" indent="0">
              <a:buNone/>
              <a:defRPr sz="1500" baseline="0"/>
            </a:lvl1pPr>
            <a:lvl2pPr marL="342892" indent="0">
              <a:buNone/>
              <a:defRPr sz="1500" baseline="0"/>
            </a:lvl2pPr>
            <a:lvl3pPr marL="685783" indent="0">
              <a:buNone/>
              <a:defRPr/>
            </a:lvl3pPr>
            <a:lvl4pPr marL="1028675" indent="0">
              <a:buNone/>
              <a:defRPr sz="1200" baseline="0"/>
            </a:lvl4pPr>
            <a:lvl5pPr marL="137156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690643" y="6356352"/>
            <a:ext cx="309283" cy="365125"/>
          </a:xfrm>
          <a:prstGeom prst="rect">
            <a:avLst/>
          </a:prstGeom>
        </p:spPr>
        <p:txBody>
          <a:bodyPr/>
          <a:lstStyle/>
          <a:p>
            <a:fld id="{B2732E52-136A-394D-87D0-373B548C961F}" type="slidenum">
              <a:rPr lang="en-US" smtClean="0"/>
              <a:t>‹Nº›</a:t>
            </a:fld>
            <a:endParaRPr lang="en-US"/>
          </a:p>
        </p:txBody>
      </p:sp>
    </p:spTree>
    <p:extLst>
      <p:ext uri="{BB962C8B-B14F-4D97-AF65-F5344CB8AC3E}">
        <p14:creationId xmlns:p14="http://schemas.microsoft.com/office/powerpoint/2010/main" val="1379508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413244625"/>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3453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lvl2pPr marL="515938" indent="-225425">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1449462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Tree>
    <p:extLst>
      <p:ext uri="{BB962C8B-B14F-4D97-AF65-F5344CB8AC3E}">
        <p14:creationId xmlns:p14="http://schemas.microsoft.com/office/powerpoint/2010/main" val="11119362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266701"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13276"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469771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3021974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6704239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064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5655833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Tree>
    <p:extLst>
      <p:ext uri="{BB962C8B-B14F-4D97-AF65-F5344CB8AC3E}">
        <p14:creationId xmlns:p14="http://schemas.microsoft.com/office/powerpoint/2010/main" val="35147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6"/>
          <p:cNvSpPr>
            <a:spLocks noChangeArrowheads="1"/>
          </p:cNvSpPr>
          <p:nvPr/>
        </p:nvSpPr>
        <p:spPr bwMode="black">
          <a:xfrm>
            <a:off x="5946775"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pic>
        <p:nvPicPr>
          <p:cNvPr id="7" name="Picture 12" descr="BDA_PPT_color_4x3_white"/>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255589"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p:nvPr>
        </p:nvSpPr>
        <p:spPr>
          <a:xfrm>
            <a:off x="227014" y="2343152"/>
            <a:ext cx="8631614" cy="1077913"/>
          </a:xfrm>
        </p:spPr>
        <p:txBody>
          <a:bodyPr anchor="b"/>
          <a:lstStyle>
            <a:lvl1pPr>
              <a:defRPr sz="3500"/>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38" y="917577"/>
            <a:ext cx="8593311" cy="492125"/>
          </a:xfrm>
        </p:spPr>
        <p:txBody>
          <a:bodyPr anchor="b"/>
          <a:lstStyle>
            <a:lvl1pPr marL="0" indent="0">
              <a:buFont typeface="Wingdings" charset="0"/>
              <a:buNone/>
              <a:defRPr sz="1100"/>
            </a:lvl1pPr>
          </a:lstStyle>
          <a:p>
            <a:pPr lvl="0"/>
            <a:r>
              <a:rPr lang="en-CA" noProof="0"/>
              <a:t>Click to edit Master subtitle style</a:t>
            </a:r>
            <a:endParaRPr lang="en-US" noProof="0"/>
          </a:p>
        </p:txBody>
      </p:sp>
      <p:sp>
        <p:nvSpPr>
          <p:cNvPr id="11" name="Line 4"/>
          <p:cNvSpPr>
            <a:spLocks noChangeShapeType="1"/>
          </p:cNvSpPr>
          <p:nvPr userDrawn="1"/>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pic>
        <p:nvPicPr>
          <p:cNvPr id="12" name="Picture 7" descr="ibm_sp_lockup_western-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Analytics-pos-inline.png"/>
          <p:cNvPicPr>
            <a:picLocks noChangeAspect="1"/>
          </p:cNvPicPr>
          <p:nvPr userDrawn="1"/>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6294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5267509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9" y="593726"/>
            <a:ext cx="2135187" cy="57753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65114" y="593726"/>
            <a:ext cx="6257925" cy="57753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820488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410401" y="6655341"/>
            <a:ext cx="109085" cy="146051"/>
          </a:xfrm>
          <a:prstGeom prst="rect">
            <a:avLst/>
          </a:prstGeom>
        </p:spPr>
        <p:txBody>
          <a:bodyPr/>
          <a:lstStyle/>
          <a:p>
            <a:pPr eaLnBrk="0" hangingPunct="0"/>
            <a:fld id="{86CB4B4D-7CA3-9044-876B-883B54F8677D}" type="slidenum">
              <a:rPr sz="1600">
                <a:solidFill>
                  <a:srgbClr val="000000"/>
                </a:solidFill>
                <a:ea typeface="MS PGothic" charset="0"/>
              </a:rPr>
              <a:pPr eaLnBrk="0" hangingPunct="0"/>
              <a:t>‹Nº›</a:t>
            </a:fld>
            <a:endParaRPr sz="1600">
              <a:solidFill>
                <a:srgbClr val="000000"/>
              </a:solidFill>
              <a:ea typeface="MS PGothic" charset="0"/>
            </a:endParaRPr>
          </a:p>
        </p:txBody>
      </p:sp>
    </p:spTree>
    <p:extLst>
      <p:ext uri="{BB962C8B-B14F-4D97-AF65-F5344CB8AC3E}">
        <p14:creationId xmlns:p14="http://schemas.microsoft.com/office/powerpoint/2010/main" val="1875762448"/>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en-US">
              <a:solidFill>
                <a:srgbClr val="000000"/>
              </a:solidFill>
              <a:latin typeface="Arial" panose="020B0604020202020204" pitchFamily="34" charset="0"/>
              <a:ea typeface="MS PGothic" panose="020B0600070205080204" pitchFamily="34" charset="-128"/>
            </a:endParaRPr>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pic>
        <p:nvPicPr>
          <p:cNvPr id="7" name="Picture 12" descr="BDA_PPT_color_4x3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Analytics-pos-inline.png"/>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0642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28218748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45512" cy="425871"/>
          </a:xfrm>
        </p:spPr>
        <p:txBody>
          <a:bodyPr/>
          <a:lstStyle/>
          <a:p>
            <a:r>
              <a:rPr lang="en-US"/>
              <a:t>Click to edit Master title style</a:t>
            </a:r>
          </a:p>
        </p:txBody>
      </p:sp>
      <p:sp>
        <p:nvSpPr>
          <p:cNvPr id="3" name="Content Placeholder 2"/>
          <p:cNvSpPr>
            <a:spLocks noGrp="1"/>
          </p:cNvSpPr>
          <p:nvPr>
            <p:ph idx="1"/>
          </p:nvPr>
        </p:nvSpPr>
        <p:spPr>
          <a:xfrm>
            <a:off x="266700" y="1181100"/>
            <a:ext cx="8542338" cy="5187950"/>
          </a:xfrm>
        </p:spPr>
        <p:txBody>
          <a:bodyPr/>
          <a:lstStyle>
            <a:lvl1pPr>
              <a:defRPr sz="20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2111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02541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26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78770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952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299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6.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6.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4.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6.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6.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6.pn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6.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image" Target="../media/image1.pn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2.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userDrawn="1"/>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8" y="28092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gn="r"/>
            <a:r>
              <a:rPr lang="en-US" sz="900" dirty="0"/>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‹Nº›</a:t>
            </a:fld>
            <a:endParaRPr lang="en-US" sz="1000">
              <a:cs typeface="+mn-cs"/>
            </a:endParaRPr>
          </a:p>
        </p:txBody>
      </p:sp>
      <p:pic>
        <p:nvPicPr>
          <p:cNvPr id="1031" name="Picture 7" descr="ibm_sp_lockup_western-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8955" y="257493"/>
            <a:ext cx="817632" cy="310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 id="2147483665" r:id="rId2"/>
    <p:sldLayoutId id="2147483666" r:id="rId3"/>
    <p:sldLayoutId id="2147483667" r:id="rId4"/>
    <p:sldLayoutId id="2147483669" r:id="rId5"/>
    <p:sldLayoutId id="2147483670" r:id="rId6"/>
    <p:sldLayoutId id="2147483680" r:id="rId7"/>
    <p:sldLayoutId id="2147483681" r:id="rId8"/>
  </p:sldLayoutIdLst>
  <p:hf hdr="0" dt="0"/>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2804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14620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434580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27489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84506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938803"/>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CA"/>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4"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endParaRPr lang="en-US" sz="1600">
              <a:solidFill>
                <a:srgbClr val="000000"/>
              </a:solidFill>
              <a:ea typeface="MS PGothic" charset="0"/>
              <a:cs typeface="+mn-cs"/>
            </a:endParaRPr>
          </a:p>
        </p:txBody>
      </p:sp>
      <p:sp>
        <p:nvSpPr>
          <p:cNvPr id="1029" name="Rectangle 6"/>
          <p:cNvSpPr>
            <a:spLocks noChangeArrowheads="1"/>
          </p:cNvSpPr>
          <p:nvPr/>
        </p:nvSpPr>
        <p:spPr bwMode="black">
          <a:xfrm>
            <a:off x="5934076" y="6481765"/>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eaLnBrk="0" hangingPunct="0"/>
            <a:r>
              <a:rPr lang="en-US" sz="900" dirty="0">
                <a:solidFill>
                  <a:srgbClr val="000000"/>
                </a:solidFill>
                <a:ea typeface="MS PGothic" charset="0"/>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hangingPunct="0">
              <a:defRPr/>
            </a:pPr>
            <a:fld id="{35981CAD-D717-E041-9EB6-AABBDF800876}" type="slidenum">
              <a:rPr lang="en-US" sz="1000">
                <a:solidFill>
                  <a:srgbClr val="000000"/>
                </a:solidFill>
                <a:ea typeface="MS PGothic" charset="0"/>
                <a:cs typeface="+mn-cs"/>
              </a:rPr>
              <a:pPr eaLnBrk="0" hangingPunct="0">
                <a:defRPr/>
              </a:pPr>
              <a:t>‹Nº›</a:t>
            </a:fld>
            <a:endParaRPr lang="en-US" sz="1000">
              <a:solidFill>
                <a:srgbClr val="000000"/>
              </a:solidFill>
              <a:ea typeface="MS PGothic" charset="0"/>
              <a:cs typeface="+mn-cs"/>
            </a:endParaRPr>
          </a:p>
        </p:txBody>
      </p:sp>
      <p:pic>
        <p:nvPicPr>
          <p:cNvPr id="9" name="Picture 7" descr="ibm_sp_lockup_western-02"/>
          <p:cNvPicPr>
            <a:picLocks noChangeAspect="1" noChangeArrowheads="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7889875" y="150813"/>
            <a:ext cx="1060450" cy="403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Analytics-pos-inline.png"/>
          <p:cNvPicPr>
            <a:picLocks noChangeAspect="1"/>
          </p:cNvPicPr>
          <p:nvPr userDrawn="1"/>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0813" y="257175"/>
            <a:ext cx="1209675" cy="34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6385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hdr="0" dt="0"/>
  <p:txStyles>
    <p:titleStyle>
      <a:lvl1pPr algn="l" rtl="0" eaLnBrk="1" fontAlgn="base" hangingPunct="1">
        <a:spcBef>
          <a:spcPct val="0"/>
        </a:spcBef>
        <a:spcAft>
          <a:spcPct val="0"/>
        </a:spcAft>
        <a:defRPr sz="2400" b="1">
          <a:solidFill>
            <a:schemeClr val="tx1"/>
          </a:solidFill>
          <a:latin typeface="Helvetica Neue" charset="0"/>
          <a:ea typeface="Helvetica Neue" charset="0"/>
          <a:cs typeface="Helvetica Neue"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Helvetica Neue" charset="0"/>
          <a:ea typeface="Helvetica Neue" charset="0"/>
          <a:cs typeface="Helvetica Neue" charset="0"/>
        </a:defRPr>
      </a:lvl1pPr>
      <a:lvl2pPr marL="515938" indent="-225425" algn="l" rtl="0" eaLnBrk="1" fontAlgn="base" hangingPunct="1">
        <a:spcBef>
          <a:spcPct val="20000"/>
        </a:spcBef>
        <a:spcAft>
          <a:spcPct val="0"/>
        </a:spcAft>
        <a:buClr>
          <a:schemeClr val="tx1"/>
        </a:buClr>
        <a:buFont typeface="LucidaGrande" charset="0"/>
        <a:buChar char="-"/>
        <a:defRPr sz="1800">
          <a:solidFill>
            <a:schemeClr val="tx1"/>
          </a:solidFill>
          <a:latin typeface="Helvetica Neue" charset="0"/>
          <a:ea typeface="Helvetica Neue" charset="0"/>
          <a:cs typeface="Helvetica Neue" charset="0"/>
        </a:defRPr>
      </a:lvl2pPr>
      <a:lvl3pPr marL="804863" indent="-171450" algn="l" rtl="0" eaLnBrk="1" fontAlgn="base" hangingPunct="1">
        <a:spcBef>
          <a:spcPct val="20000"/>
        </a:spcBef>
        <a:spcAft>
          <a:spcPct val="0"/>
        </a:spcAft>
        <a:buClr>
          <a:schemeClr val="tx1"/>
        </a:buClr>
        <a:buChar char="•"/>
        <a:defRPr sz="1600">
          <a:solidFill>
            <a:schemeClr val="tx1"/>
          </a:solidFill>
          <a:latin typeface="Helvetica Neue" charset="0"/>
          <a:ea typeface="Helvetica Neue" charset="0"/>
          <a:cs typeface="Helvetica Neue" charset="0"/>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66700" y="1181100"/>
            <a:ext cx="8542338"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hangingPunct="0"/>
            <a:endParaRPr lang="en-US">
              <a:solidFill>
                <a:srgbClr val="000000"/>
              </a:solidFill>
              <a:latin typeface="Arial" panose="020B0604020202020204" pitchFamily="34" charset="0"/>
              <a:ea typeface="MS PGothic" panose="020B0600070205080204" pitchFamily="34" charset="-128"/>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fld id="{E53521F7-0D98-433D-B826-9F2368948F36}" type="slidenum">
              <a:rPr lang="en-US" altLang="en-US" sz="1000" smtClean="0">
                <a:solidFill>
                  <a:srgbClr val="000000"/>
                </a:solidFill>
              </a:rPr>
              <a:pPr eaLnBrk="1" hangingPunct="1">
                <a:defRPr/>
              </a:pPr>
              <a:t>‹Nº›</a:t>
            </a:fld>
            <a:endParaRPr lang="en-US" altLang="en-US" sz="1000">
              <a:solidFill>
                <a:srgbClr val="000000"/>
              </a:solidFill>
            </a:endParaRPr>
          </a:p>
        </p:txBody>
      </p:sp>
      <p:pic>
        <p:nvPicPr>
          <p:cNvPr id="1031" name="Picture 7" descr="ibm_sp_lockup_western-0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Analytics-pos-inline.png"/>
          <p:cNvPicPr>
            <a:picLocks noChangeAspect="1"/>
          </p:cNvPicPr>
          <p:nvPr userDrawn="1"/>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98400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hf hdr="0" dt="0"/>
  <p:txStyles>
    <p:titleStyle>
      <a:lvl1pPr algn="l" rtl="0" eaLnBrk="1" fontAlgn="base" hangingPunct="1">
        <a:spcBef>
          <a:spcPct val="0"/>
        </a:spcBef>
        <a:spcAft>
          <a:spcPct val="0"/>
        </a:spcAft>
        <a:defRPr sz="2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2pPr>
      <a:lvl3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3pPr>
      <a:lvl4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4pPr>
      <a:lvl5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panose="05000000000000000000" pitchFamily="2" charset="2"/>
        <a:buChar char="§"/>
        <a:defRPr sz="2000">
          <a:solidFill>
            <a:srgbClr val="000000"/>
          </a:solidFill>
          <a:latin typeface="+mn-lt"/>
          <a:ea typeface="MS PGothic" panose="020B0600070205080204" pitchFamily="34" charset="-128"/>
          <a:cs typeface="+mn-cs"/>
        </a:defRPr>
      </a:lvl1pPr>
      <a:lvl2pPr marL="515938" indent="-225425" algn="l" rtl="0" eaLnBrk="1" fontAlgn="base" hangingPunct="1">
        <a:spcBef>
          <a:spcPct val="20000"/>
        </a:spcBef>
        <a:spcAft>
          <a:spcPct val="0"/>
        </a:spcAft>
        <a:buClr>
          <a:schemeClr val="tx1"/>
        </a:buClr>
        <a:buFont typeface="Symbol" panose="05050102010706020507" pitchFamily="18" charset="2"/>
        <a:buChar char="-"/>
        <a:defRPr sz="2000">
          <a:solidFill>
            <a:schemeClr val="tx1"/>
          </a:solidFill>
          <a:latin typeface="+mn-lt"/>
          <a:ea typeface="MS PGothic" panose="020B0600070205080204" pitchFamily="34" charset="-128"/>
        </a:defRPr>
      </a:lvl2pPr>
      <a:lvl3pPr marL="804863" indent="-171450" algn="l" rtl="0" eaLnBrk="1" fontAlgn="base" hangingPunct="1">
        <a:spcBef>
          <a:spcPct val="20000"/>
        </a:spcBef>
        <a:spcAft>
          <a:spcPct val="0"/>
        </a:spcAft>
        <a:buClr>
          <a:schemeClr val="tx1"/>
        </a:buClr>
        <a:buChar char="•"/>
        <a:defRPr sz="2000">
          <a:solidFill>
            <a:schemeClr val="tx1"/>
          </a:solidFill>
          <a:latin typeface="+mn-lt"/>
          <a:ea typeface="MS PGothic" panose="020B0600070205080204" pitchFamily="34" charset="-128"/>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1" fontAlgn="base" hangingPunct="1">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tags" Target="../tags/tag3.xml"/><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slideLayout" Target="../slideLayouts/slideLayout5.xml"/><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tags" Target="../tags/tag2.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tags" Target="../tags/tag5.xml"/><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tags" Target="../tags/tag4.xml"/><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ibm.co/29KLbv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emf"/></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3.jpg"/><Relationship Id="rId13" Type="http://schemas.openxmlformats.org/officeDocument/2006/relationships/image" Target="../media/image78.png"/><Relationship Id="rId3" Type="http://schemas.openxmlformats.org/officeDocument/2006/relationships/image" Target="../media/image68.emf"/><Relationship Id="rId7" Type="http://schemas.openxmlformats.org/officeDocument/2006/relationships/image" Target="../media/image72.jpg"/><Relationship Id="rId12"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jpg"/><Relationship Id="rId11" Type="http://schemas.openxmlformats.org/officeDocument/2006/relationships/image" Target="../media/image76.png"/><Relationship Id="rId5" Type="http://schemas.openxmlformats.org/officeDocument/2006/relationships/image" Target="../media/image70.jpg"/><Relationship Id="rId10" Type="http://schemas.openxmlformats.org/officeDocument/2006/relationships/image" Target="../media/image75.png"/><Relationship Id="rId4" Type="http://schemas.openxmlformats.org/officeDocument/2006/relationships/image" Target="../media/image69.emf"/><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g"/></Relationships>
</file>

<file path=ppt/slides/_rels/slide2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5.jp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tags" Target="../tags/tag7.xml"/><Relationship Id="rId5" Type="http://schemas.openxmlformats.org/officeDocument/2006/relationships/image" Target="../media/image91.tiff"/><Relationship Id="rId4" Type="http://schemas.openxmlformats.org/officeDocument/2006/relationships/image" Target="../media/image90.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8.xml"/><Relationship Id="rId5" Type="http://schemas.openxmlformats.org/officeDocument/2006/relationships/image" Target="../media/image91.tiff"/><Relationship Id="rId4" Type="http://schemas.openxmlformats.org/officeDocument/2006/relationships/image" Target="../media/image90.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8.xml"/><Relationship Id="rId1" Type="http://schemas.openxmlformats.org/officeDocument/2006/relationships/tags" Target="../tags/tag9.xml"/><Relationship Id="rId5" Type="http://schemas.openxmlformats.org/officeDocument/2006/relationships/image" Target="../media/image91.tiff"/><Relationship Id="rId4" Type="http://schemas.openxmlformats.org/officeDocument/2006/relationships/image" Target="../media/image90.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0.xml"/><Relationship Id="rId1" Type="http://schemas.openxmlformats.org/officeDocument/2006/relationships/tags" Target="../tags/tag10.xml"/><Relationship Id="rId5" Type="http://schemas.openxmlformats.org/officeDocument/2006/relationships/image" Target="../media/image91.tiff"/><Relationship Id="rId4" Type="http://schemas.openxmlformats.org/officeDocument/2006/relationships/image" Target="../media/image90.tiff"/></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tiff"/><Relationship Id="rId2" Type="http://schemas.openxmlformats.org/officeDocument/2006/relationships/notesSlide" Target="../notesSlides/notesSlide34.xml"/><Relationship Id="rId1" Type="http://schemas.openxmlformats.org/officeDocument/2006/relationships/slideLayout" Target="../slideLayouts/slideLayout70.xml"/><Relationship Id="rId6" Type="http://schemas.openxmlformats.org/officeDocument/2006/relationships/image" Target="../media/image97.tiff"/><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4.png"/><Relationship Id="rId7" Type="http://schemas.openxmlformats.org/officeDocument/2006/relationships/image" Target="../media/image99.tiff"/><Relationship Id="rId2" Type="http://schemas.openxmlformats.org/officeDocument/2006/relationships/notesSlide" Target="../notesSlides/notesSlide35.xml"/><Relationship Id="rId1" Type="http://schemas.openxmlformats.org/officeDocument/2006/relationships/slideLayout" Target="../slideLayouts/slideLayout82.xml"/><Relationship Id="rId6" Type="http://schemas.openxmlformats.org/officeDocument/2006/relationships/image" Target="../media/image98.tiff"/><Relationship Id="rId5" Type="http://schemas.openxmlformats.org/officeDocument/2006/relationships/image" Target="../media/image97.tiff"/><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hyperlink" Target="http://ibm.co/makedatasimple"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6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Grp="1" noChangeArrowheads="1"/>
          </p:cNvSpPr>
          <p:nvPr>
            <p:ph type="ctrTitle"/>
          </p:nvPr>
        </p:nvSpPr>
        <p:spPr>
          <a:xfrm>
            <a:off x="246892" y="1867661"/>
            <a:ext cx="8631614" cy="1077913"/>
          </a:xfrm>
        </p:spPr>
        <p:txBody>
          <a:bodyPr/>
          <a:lstStyle/>
          <a:p>
            <a:pPr eaLnBrk="1" hangingPunct="1">
              <a:defRPr/>
            </a:pPr>
            <a:r>
              <a:rPr lang="en-US" dirty="0">
                <a:cs typeface="+mj-cs"/>
              </a:rPr>
              <a:t>IBM Watson Studio</a:t>
            </a:r>
            <a:br>
              <a:rPr lang="en-US" dirty="0">
                <a:cs typeface="+mj-cs"/>
              </a:rPr>
            </a:br>
            <a:r>
              <a:rPr lang="es-CO" dirty="0">
                <a:cs typeface="+mj-cs"/>
              </a:rPr>
              <a:t>Visión</a:t>
            </a:r>
            <a:r>
              <a:rPr lang="en-US" dirty="0">
                <a:cs typeface="+mj-cs"/>
              </a:rPr>
              <a:t> General</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392" y="2064369"/>
            <a:ext cx="1611462" cy="6844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5300_IBM_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3009900"/>
            <a:ext cx="222091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209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60" y="593725"/>
            <a:ext cx="8925339" cy="501650"/>
          </a:xfrm>
        </p:spPr>
        <p:txBody>
          <a:bodyPr/>
          <a:lstStyle/>
          <a:p>
            <a:r>
              <a:rPr lang="en-US" dirty="0" err="1"/>
              <a:t>Colabora</a:t>
            </a:r>
            <a:r>
              <a:rPr lang="en-US" dirty="0"/>
              <a:t> </a:t>
            </a:r>
            <a:r>
              <a:rPr lang="en-US" dirty="0" err="1"/>
              <a:t>usando</a:t>
            </a:r>
            <a:r>
              <a:rPr lang="en-US" dirty="0"/>
              <a:t> </a:t>
            </a:r>
            <a:r>
              <a:rPr lang="en-US" dirty="0" err="1"/>
              <a:t>proyectos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95375"/>
            <a:ext cx="9143999" cy="5873526"/>
          </a:xfrm>
          <a:prstGeom prst="rect">
            <a:avLst/>
          </a:prstGeom>
        </p:spPr>
      </p:pic>
    </p:spTree>
    <p:extLst>
      <p:ext uri="{BB962C8B-B14F-4D97-AF65-F5344CB8AC3E}">
        <p14:creationId xmlns:p14="http://schemas.microsoft.com/office/powerpoint/2010/main" val="1309296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4" y="588994"/>
            <a:ext cx="8878886" cy="806451"/>
          </a:xfrm>
        </p:spPr>
        <p:txBody>
          <a:bodyPr/>
          <a:lstStyle/>
          <a:p>
            <a:r>
              <a:rPr lang="es-CO" dirty="0"/>
              <a:t>Funciones para compartir y reutilizar activos del proyecto para aumentar la productividad del equipo.</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114" y="2054292"/>
            <a:ext cx="7335837" cy="423090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614" y="1543049"/>
            <a:ext cx="1912786" cy="2278577"/>
          </a:xfrm>
          <a:prstGeom prst="rect">
            <a:avLst/>
          </a:prstGeom>
        </p:spPr>
      </p:pic>
    </p:spTree>
    <p:extLst>
      <p:ext uri="{BB962C8B-B14F-4D97-AF65-F5344CB8AC3E}">
        <p14:creationId xmlns:p14="http://schemas.microsoft.com/office/powerpoint/2010/main" val="2697259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Integración</a:t>
            </a:r>
            <a:r>
              <a:rPr lang="en-US" dirty="0"/>
              <a:t> con GitHub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12" y="1095375"/>
            <a:ext cx="6298003" cy="5399547"/>
          </a:xfrm>
          <a:prstGeom prst="rect">
            <a:avLst/>
          </a:prstGeom>
        </p:spPr>
      </p:pic>
    </p:spTree>
    <p:extLst>
      <p:ext uri="{BB962C8B-B14F-4D97-AF65-F5344CB8AC3E}">
        <p14:creationId xmlns:p14="http://schemas.microsoft.com/office/powerpoint/2010/main" val="1462087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2" y="593725"/>
            <a:ext cx="8878887" cy="457835"/>
          </a:xfrm>
        </p:spPr>
        <p:txBody>
          <a:bodyPr/>
          <a:lstStyle/>
          <a:p>
            <a:r>
              <a:rPr lang="en-US" dirty="0"/>
              <a:t>Community Cards: </a:t>
            </a:r>
            <a:r>
              <a:rPr lang="en-US" dirty="0" err="1"/>
              <a:t>Información</a:t>
            </a:r>
            <a:r>
              <a:rPr lang="en-US" dirty="0"/>
              <a:t> </a:t>
            </a:r>
            <a:r>
              <a:rPr lang="en-US" dirty="0" err="1"/>
              <a:t>en</a:t>
            </a:r>
            <a:r>
              <a:rPr lang="en-US" dirty="0"/>
              <a:t> context para </a:t>
            </a:r>
            <a:r>
              <a:rPr lang="en-US" dirty="0" err="1"/>
              <a:t>los</a:t>
            </a:r>
            <a:r>
              <a:rPr lang="en-US" dirty="0"/>
              <a:t> </a:t>
            </a:r>
            <a:r>
              <a:rPr lang="en-US" dirty="0" err="1"/>
              <a:t>usuarios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0755" y="1270000"/>
            <a:ext cx="7054227" cy="5099050"/>
          </a:xfrm>
        </p:spPr>
      </p:pic>
    </p:spTree>
    <p:extLst>
      <p:ext uri="{BB962C8B-B14F-4D97-AF65-F5344CB8AC3E}">
        <p14:creationId xmlns:p14="http://schemas.microsoft.com/office/powerpoint/2010/main" val="1477322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593724"/>
            <a:ext cx="9198928" cy="892175"/>
          </a:xfrm>
        </p:spPr>
        <p:txBody>
          <a:bodyPr/>
          <a:lstStyle/>
          <a:p>
            <a:r>
              <a:rPr lang="en-US" dirty="0" err="1"/>
              <a:t>Chatea</a:t>
            </a:r>
            <a:r>
              <a:rPr lang="en-US" dirty="0"/>
              <a:t> </a:t>
            </a:r>
            <a:r>
              <a:rPr lang="en-US" dirty="0" err="1"/>
              <a:t>en</a:t>
            </a:r>
            <a:r>
              <a:rPr lang="en-US" dirty="0"/>
              <a:t> vivo con </a:t>
            </a:r>
            <a:r>
              <a:rPr lang="en-US" dirty="0">
                <a:solidFill>
                  <a:srgbClr val="3B73AF"/>
                </a:solidFill>
              </a:rPr>
              <a:t>Intercom</a:t>
            </a:r>
            <a:r>
              <a:rPr lang="en-US" dirty="0"/>
              <a:t> para </a:t>
            </a:r>
            <a:r>
              <a:rPr lang="en-US" dirty="0" err="1"/>
              <a:t>tener</a:t>
            </a:r>
            <a:r>
              <a:rPr lang="en-US" dirty="0"/>
              <a:t> </a:t>
            </a:r>
            <a:r>
              <a:rPr lang="en-US" dirty="0" err="1"/>
              <a:t>soporte</a:t>
            </a:r>
            <a:r>
              <a:rPr lang="en-US" dirty="0"/>
              <a:t> del </a:t>
            </a:r>
            <a:r>
              <a:rPr lang="en-US" dirty="0" err="1"/>
              <a:t>equipo</a:t>
            </a:r>
            <a:r>
              <a:rPr lang="en-US" dirty="0"/>
              <a:t> de IBM y para </a:t>
            </a:r>
            <a:r>
              <a:rPr lang="en-US" dirty="0" err="1"/>
              <a:t>brindar</a:t>
            </a:r>
            <a:r>
              <a:rPr lang="en-US" dirty="0"/>
              <a:t> </a:t>
            </a:r>
            <a:r>
              <a:rPr lang="en-US" dirty="0" err="1"/>
              <a:t>retroalimentación</a:t>
            </a:r>
            <a:r>
              <a:rPr lang="en-US" dirty="0"/>
              <a:t> de </a:t>
            </a:r>
            <a:r>
              <a:rPr lang="en-US" dirty="0" err="1"/>
              <a:t>cómo</a:t>
            </a:r>
            <a:r>
              <a:rPr lang="en-US" dirty="0"/>
              <a:t> </a:t>
            </a:r>
            <a:r>
              <a:rPr lang="en-US" dirty="0" err="1"/>
              <a:t>mejorar</a:t>
            </a:r>
            <a:r>
              <a:rPr lang="en-US" dirty="0"/>
              <a:t> DSX</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785" y="1485899"/>
            <a:ext cx="5629275" cy="4689028"/>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733" t="20812" r="11824" b="18373"/>
          <a:stretch/>
        </p:blipFill>
        <p:spPr>
          <a:xfrm>
            <a:off x="6412556" y="2827000"/>
            <a:ext cx="2398069" cy="2006825"/>
          </a:xfrm>
          <a:prstGeom prst="ellipse">
            <a:avLst/>
          </a:prstGeom>
        </p:spPr>
      </p:pic>
    </p:spTree>
    <p:extLst>
      <p:ext uri="{BB962C8B-B14F-4D97-AF65-F5344CB8AC3E}">
        <p14:creationId xmlns:p14="http://schemas.microsoft.com/office/powerpoint/2010/main" val="3010883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639445"/>
            <a:ext cx="9016048" cy="920750"/>
          </a:xfrm>
        </p:spPr>
        <p:txBody>
          <a:bodyPr/>
          <a:lstStyle/>
          <a:p>
            <a:r>
              <a:rPr lang="en-US" dirty="0" err="1"/>
              <a:t>Jupyter</a:t>
            </a:r>
            <a:r>
              <a:rPr lang="en-US" dirty="0"/>
              <a:t> Notebooks </a:t>
            </a:r>
            <a:r>
              <a:rPr lang="en-US" dirty="0" err="1"/>
              <a:t>Integrados</a:t>
            </a:r>
            <a:r>
              <a:rPr lang="en-US" dirty="0"/>
              <a:t> para un </a:t>
            </a:r>
            <a:r>
              <a:rPr lang="en-US" dirty="0" err="1"/>
              <a:t>desarrollo</a:t>
            </a:r>
            <a:r>
              <a:rPr lang="en-US" dirty="0"/>
              <a:t> </a:t>
            </a:r>
            <a:r>
              <a:rPr lang="en-US" dirty="0" err="1"/>
              <a:t>interactivo</a:t>
            </a:r>
            <a:r>
              <a:rPr lang="en-US" dirty="0"/>
              <a:t> y </a:t>
            </a:r>
            <a:r>
              <a:rPr lang="en-US" dirty="0" err="1"/>
              <a:t>colaborativo</a:t>
            </a:r>
            <a:r>
              <a:rPr lang="en-US" dirty="0"/>
              <a:t>. </a:t>
            </a:r>
            <a:r>
              <a:rPr lang="en-US" dirty="0" err="1"/>
              <a:t>Ejecición</a:t>
            </a:r>
            <a:r>
              <a:rPr lang="en-US" dirty="0"/>
              <a:t> sin </a:t>
            </a:r>
            <a:r>
              <a:rPr lang="en-US" dirty="0" err="1"/>
              <a:t>problemas</a:t>
            </a:r>
            <a:r>
              <a:rPr lang="en-US" dirty="0"/>
              <a:t> con Spark</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671457"/>
            <a:ext cx="8542338" cy="4540611"/>
          </a:xfrm>
        </p:spPr>
      </p:pic>
    </p:spTree>
    <p:extLst>
      <p:ext uri="{BB962C8B-B14F-4D97-AF65-F5344CB8AC3E}">
        <p14:creationId xmlns:p14="http://schemas.microsoft.com/office/powerpoint/2010/main" val="94007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85725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prstClr val="white"/>
              </a:solidFill>
            </a:endParaRPr>
          </a:p>
        </p:txBody>
      </p:sp>
      <p:sp>
        <p:nvSpPr>
          <p:cNvPr id="43" name="Freeform 20"/>
          <p:cNvSpPr>
            <a:spLocks/>
          </p:cNvSpPr>
          <p:nvPr>
            <p:custDataLst>
              <p:tags r:id="rId1"/>
            </p:custDataLst>
          </p:nvPr>
        </p:nvSpPr>
        <p:spPr bwMode="gray">
          <a:xfrm rot="5400000" flipH="1" flipV="1">
            <a:off x="4422718" y="-200585"/>
            <a:ext cx="230303" cy="85455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pic>
        <p:nvPicPr>
          <p:cNvPr id="48" name="Picture 47"/>
          <p:cNvPicPr>
            <a:picLocks noChangeAspect="1"/>
          </p:cNvPicPr>
          <p:nvPr/>
        </p:nvPicPr>
        <p:blipFill>
          <a:blip r:embed="rId9"/>
          <a:stretch>
            <a:fillRect/>
          </a:stretch>
        </p:blipFill>
        <p:spPr>
          <a:xfrm>
            <a:off x="746662" y="4718350"/>
            <a:ext cx="337262" cy="337262"/>
          </a:xfrm>
          <a:prstGeom prst="rect">
            <a:avLst/>
          </a:prstGeom>
        </p:spPr>
      </p:pic>
      <p:sp>
        <p:nvSpPr>
          <p:cNvPr id="49" name="Text Placeholder 2"/>
          <p:cNvSpPr txBox="1">
            <a:spLocks/>
          </p:cNvSpPr>
          <p:nvPr/>
        </p:nvSpPr>
        <p:spPr bwMode="gray">
          <a:xfrm>
            <a:off x="666581" y="5107214"/>
            <a:ext cx="537491"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err="1">
                <a:solidFill>
                  <a:srgbClr val="0A5889"/>
                </a:solidFill>
                <a:latin typeface="Helvetica Neue Light" charset="0"/>
                <a:ea typeface="Helvetica Neue Light" charset="0"/>
                <a:cs typeface="Helvetica Neue Light" charset="0"/>
              </a:rPr>
              <a:t>BigInsights</a:t>
            </a:r>
            <a:r>
              <a:rPr lang="en-US" sz="750" dirty="0">
                <a:solidFill>
                  <a:srgbClr val="0A5889"/>
                </a:solidFill>
                <a:latin typeface="Helvetica Neue Light" charset="0"/>
                <a:ea typeface="Helvetica Neue Light" charset="0"/>
                <a:cs typeface="Helvetica Neue Light" charset="0"/>
              </a:rPr>
              <a:t> </a:t>
            </a:r>
            <a:r>
              <a:rPr lang="en-US" sz="750" dirty="0">
                <a:solidFill>
                  <a:srgbClr val="4B4B4B"/>
                </a:solidFill>
                <a:latin typeface="Helvetica Neue Light" charset="0"/>
                <a:ea typeface="Helvetica Neue Light" charset="0"/>
                <a:cs typeface="Helvetica Neue Light" charset="0"/>
              </a:rPr>
              <a:t>(HDFS)</a:t>
            </a:r>
          </a:p>
        </p:txBody>
      </p:sp>
      <p:pic>
        <p:nvPicPr>
          <p:cNvPr id="50" name="Picture 49"/>
          <p:cNvPicPr>
            <a:picLocks noChangeAspect="1"/>
          </p:cNvPicPr>
          <p:nvPr/>
        </p:nvPicPr>
        <p:blipFill>
          <a:blip r:embed="rId10"/>
          <a:stretch>
            <a:fillRect/>
          </a:stretch>
        </p:blipFill>
        <p:spPr>
          <a:xfrm>
            <a:off x="1237852" y="4720743"/>
            <a:ext cx="332477" cy="332477"/>
          </a:xfrm>
          <a:prstGeom prst="rect">
            <a:avLst/>
          </a:prstGeom>
        </p:spPr>
      </p:pic>
      <p:sp>
        <p:nvSpPr>
          <p:cNvPr id="51" name="Text Placeholder 2"/>
          <p:cNvSpPr txBox="1">
            <a:spLocks/>
          </p:cNvSpPr>
          <p:nvPr/>
        </p:nvSpPr>
        <p:spPr bwMode="gray">
          <a:xfrm>
            <a:off x="1204071" y="5101790"/>
            <a:ext cx="467477"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Cloudant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(DBaaS)</a:t>
            </a:r>
          </a:p>
        </p:txBody>
      </p:sp>
      <p:pic>
        <p:nvPicPr>
          <p:cNvPr id="52" name="Picture 51"/>
          <p:cNvPicPr>
            <a:picLocks noChangeAspect="1"/>
          </p:cNvPicPr>
          <p:nvPr/>
        </p:nvPicPr>
        <p:blipFill>
          <a:blip r:embed="rId11"/>
          <a:stretch>
            <a:fillRect/>
          </a:stretch>
        </p:blipFill>
        <p:spPr>
          <a:xfrm>
            <a:off x="1766392" y="4774722"/>
            <a:ext cx="218726" cy="218726"/>
          </a:xfrm>
          <a:prstGeom prst="rect">
            <a:avLst/>
          </a:prstGeom>
        </p:spPr>
      </p:pic>
      <p:sp>
        <p:nvSpPr>
          <p:cNvPr id="53" name="Text Placeholder 2"/>
          <p:cNvSpPr txBox="1">
            <a:spLocks/>
          </p:cNvSpPr>
          <p:nvPr/>
        </p:nvSpPr>
        <p:spPr bwMode="gray">
          <a:xfrm>
            <a:off x="1628020" y="5099533"/>
            <a:ext cx="571376"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dashDB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(Analytics)</a:t>
            </a:r>
          </a:p>
        </p:txBody>
      </p:sp>
      <p:pic>
        <p:nvPicPr>
          <p:cNvPr id="54"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42242" y="5398285"/>
            <a:ext cx="259434" cy="226314"/>
          </a:xfrm>
          <a:prstGeom prst="rect">
            <a:avLst/>
          </a:prstGeom>
        </p:spPr>
      </p:pic>
      <p:sp>
        <p:nvSpPr>
          <p:cNvPr id="55" name="Text Placeholder 2"/>
          <p:cNvSpPr txBox="1">
            <a:spLocks/>
          </p:cNvSpPr>
          <p:nvPr/>
        </p:nvSpPr>
        <p:spPr bwMode="gray">
          <a:xfrm>
            <a:off x="1470248" y="5716836"/>
            <a:ext cx="443765"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Swift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(Object Storage)</a:t>
            </a:r>
          </a:p>
        </p:txBody>
      </p:sp>
      <p:pic>
        <p:nvPicPr>
          <p:cNvPr id="56" name="Picture 55"/>
          <p:cNvPicPr>
            <a:picLocks noChangeAspect="1"/>
          </p:cNvPicPr>
          <p:nvPr/>
        </p:nvPicPr>
        <p:blipFill>
          <a:blip r:embed="rId13"/>
          <a:stretch>
            <a:fillRect/>
          </a:stretch>
        </p:blipFill>
        <p:spPr>
          <a:xfrm>
            <a:off x="995977" y="5406156"/>
            <a:ext cx="266441" cy="266441"/>
          </a:xfrm>
          <a:prstGeom prst="rect">
            <a:avLst/>
          </a:prstGeom>
        </p:spPr>
      </p:pic>
      <p:sp>
        <p:nvSpPr>
          <p:cNvPr id="57" name="Text Placeholder 2"/>
          <p:cNvSpPr txBox="1">
            <a:spLocks/>
          </p:cNvSpPr>
          <p:nvPr/>
        </p:nvSpPr>
        <p:spPr bwMode="gray">
          <a:xfrm>
            <a:off x="930076" y="5716835"/>
            <a:ext cx="540172"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SQDB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(Managed DB2)</a:t>
            </a:r>
          </a:p>
        </p:txBody>
      </p:sp>
      <p:pic>
        <p:nvPicPr>
          <p:cNvPr id="60" name="Picture 5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628572" y="4747560"/>
            <a:ext cx="802274" cy="201071"/>
          </a:xfrm>
          <a:prstGeom prst="rect">
            <a:avLst/>
          </a:prstGeom>
        </p:spPr>
      </p:pic>
      <p:pic>
        <p:nvPicPr>
          <p:cNvPr id="61" name="Picture 5"/>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gray">
          <a:xfrm>
            <a:off x="3552094" y="5243652"/>
            <a:ext cx="750653" cy="212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628916" y="5271848"/>
            <a:ext cx="847304" cy="216040"/>
          </a:xfrm>
          <a:prstGeom prst="rect">
            <a:avLst/>
          </a:prstGeom>
        </p:spPr>
      </p:pic>
      <p:pic>
        <p:nvPicPr>
          <p:cNvPr id="63" name="Picture 6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617641" y="4715675"/>
            <a:ext cx="649635" cy="415045"/>
          </a:xfrm>
          <a:prstGeom prst="rect">
            <a:avLst/>
          </a:prstGeom>
        </p:spPr>
      </p:pic>
      <p:pic>
        <p:nvPicPr>
          <p:cNvPr id="64" name="Picture 6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399209" y="4769267"/>
            <a:ext cx="648425" cy="91934"/>
          </a:xfrm>
          <a:prstGeom prst="rect">
            <a:avLst/>
          </a:prstGeom>
        </p:spPr>
      </p:pic>
      <p:pic>
        <p:nvPicPr>
          <p:cNvPr id="65" name="Picture 6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530298" y="5015371"/>
            <a:ext cx="386246" cy="192632"/>
          </a:xfrm>
          <a:prstGeom prst="rect">
            <a:avLst/>
          </a:prstGeom>
        </p:spPr>
      </p:pic>
      <p:pic>
        <p:nvPicPr>
          <p:cNvPr id="66" name="Picture 6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344472" y="5364304"/>
            <a:ext cx="757900" cy="197054"/>
          </a:xfrm>
          <a:prstGeom prst="rect">
            <a:avLst/>
          </a:prstGeom>
        </p:spPr>
      </p:pic>
      <p:pic>
        <p:nvPicPr>
          <p:cNvPr id="67" name="Picture 66"/>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4662646" y="4811711"/>
            <a:ext cx="952424" cy="226114"/>
          </a:xfrm>
          <a:prstGeom prst="rect">
            <a:avLst/>
          </a:prstGeom>
        </p:spPr>
      </p:pic>
      <p:pic>
        <p:nvPicPr>
          <p:cNvPr id="68" name="Picture 67"/>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628571" y="4997491"/>
            <a:ext cx="732122" cy="225494"/>
          </a:xfrm>
          <a:prstGeom prst="rect">
            <a:avLst/>
          </a:prstGeom>
        </p:spPr>
      </p:pic>
      <p:pic>
        <p:nvPicPr>
          <p:cNvPr id="69" name="Picture 68"/>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549966" y="5017714"/>
            <a:ext cx="532278" cy="176951"/>
          </a:xfrm>
          <a:prstGeom prst="rect">
            <a:avLst/>
          </a:prstGeom>
        </p:spPr>
      </p:pic>
      <p:pic>
        <p:nvPicPr>
          <p:cNvPr id="70" name="Picture 69"/>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524698" y="4770037"/>
            <a:ext cx="892969" cy="178594"/>
          </a:xfrm>
          <a:prstGeom prst="rect">
            <a:avLst/>
          </a:prstGeom>
        </p:spPr>
      </p:pic>
      <p:sp>
        <p:nvSpPr>
          <p:cNvPr id="82" name="Freeform 20"/>
          <p:cNvSpPr>
            <a:spLocks/>
          </p:cNvSpPr>
          <p:nvPr>
            <p:custDataLst>
              <p:tags r:id="rId2"/>
            </p:custDataLst>
          </p:nvPr>
        </p:nvSpPr>
        <p:spPr bwMode="gray">
          <a:xfrm rot="5400000" flipH="1" flipV="1">
            <a:off x="3036276" y="2086597"/>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83" name="Freeform 20"/>
          <p:cNvSpPr>
            <a:spLocks/>
          </p:cNvSpPr>
          <p:nvPr>
            <p:custDataLst>
              <p:tags r:id="rId3"/>
            </p:custDataLst>
          </p:nvPr>
        </p:nvSpPr>
        <p:spPr bwMode="gray">
          <a:xfrm rot="5400000" flipH="1" flipV="1">
            <a:off x="3977597" y="2100072"/>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0" name="Freeform 20"/>
          <p:cNvSpPr>
            <a:spLocks/>
          </p:cNvSpPr>
          <p:nvPr>
            <p:custDataLst>
              <p:tags r:id="rId4"/>
            </p:custDataLst>
          </p:nvPr>
        </p:nvSpPr>
        <p:spPr bwMode="gray">
          <a:xfrm rot="5400000" flipH="1" flipV="1">
            <a:off x="4906520" y="2094761"/>
            <a:ext cx="263283" cy="84977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1" name="Freeform 20"/>
          <p:cNvSpPr>
            <a:spLocks/>
          </p:cNvSpPr>
          <p:nvPr>
            <p:custDataLst>
              <p:tags r:id="rId5"/>
            </p:custDataLst>
          </p:nvPr>
        </p:nvSpPr>
        <p:spPr bwMode="gray">
          <a:xfrm rot="5400000" flipH="1" flipV="1">
            <a:off x="5849855" y="2084726"/>
            <a:ext cx="263283" cy="8535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graphicFrame>
        <p:nvGraphicFramePr>
          <p:cNvPr id="45" name="Table 44"/>
          <p:cNvGraphicFramePr>
            <a:graphicFrameLocks noGrp="1"/>
          </p:cNvGraphicFramePr>
          <p:nvPr>
            <p:extLst/>
          </p:nvPr>
        </p:nvGraphicFramePr>
        <p:xfrm>
          <a:off x="265112" y="4181155"/>
          <a:ext cx="8545512" cy="457200"/>
        </p:xfrm>
        <a:graphic>
          <a:graphicData uri="http://schemas.openxmlformats.org/drawingml/2006/table">
            <a:tbl>
              <a:tblPr firstRow="1" bandRow="1">
                <a:tableStyleId>{5C22544A-7EE6-4342-B048-85BDC9FD1C3A}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gridCol w="2136378">
                  <a:extLst>
                    <a:ext uri="{9D8B030D-6E8A-4147-A177-3AD203B41FA5}">
                      <a16:colId xmlns:a16="http://schemas.microsoft.com/office/drawing/2014/main" val="20003"/>
                    </a:ext>
                  </a:extLst>
                </a:gridCol>
              </a:tblGrid>
              <a:tr h="251460">
                <a:tc gridSpan="4">
                  <a:txBody>
                    <a:bodyPr/>
                    <a:lstStyle/>
                    <a:p>
                      <a:pPr algn="ctr"/>
                      <a:r>
                        <a:rPr lang="en-US" sz="1200" b="0" i="0" dirty="0">
                          <a:latin typeface="Helvetica Neue Light" charset="0"/>
                          <a:ea typeface="Helvetica Neue Light" charset="0"/>
                          <a:cs typeface="Helvetica Neue Light" charset="0"/>
                        </a:rPr>
                        <a:t>Data Sources</a:t>
                      </a:r>
                    </a:p>
                  </a:txBody>
                  <a:tcPr marL="68580" marR="68580" marT="34290" marB="34290" anchor="ctr">
                    <a:solidFill>
                      <a:srgbClr val="248B82"/>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extLst>
                  <a:ext uri="{0D108BD9-81ED-4DB2-BD59-A6C34878D82A}">
                    <a16:rowId xmlns:a16="http://schemas.microsoft.com/office/drawing/2014/main" val="10000"/>
                  </a:ext>
                </a:extLst>
              </a:tr>
              <a:tr h="205740">
                <a:tc>
                  <a:txBody>
                    <a:bodyPr/>
                    <a:lstStyle/>
                    <a:p>
                      <a:pPr algn="ctr"/>
                      <a:r>
                        <a:rPr lang="en-US" sz="900" b="0" i="0" dirty="0">
                          <a:latin typeface="Helvetica Neue Light" charset="0"/>
                          <a:ea typeface="Helvetica Neue Light" charset="0"/>
                          <a:cs typeface="Helvetica Neue Light" charset="0"/>
                        </a:rPr>
                        <a:t>IBM 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Public</a:t>
                      </a:r>
                      <a:r>
                        <a:rPr lang="en-US" sz="900" b="0" i="0" baseline="0" dirty="0">
                          <a:latin typeface="Helvetica Neue Light" charset="0"/>
                          <a:ea typeface="Helvetica Neue Light" charset="0"/>
                          <a:cs typeface="Helvetica Neue Light" charset="0"/>
                        </a:rPr>
                        <a:t> </a:t>
                      </a:r>
                      <a:r>
                        <a:rPr lang="en-US" sz="900" b="0" i="0" dirty="0">
                          <a:latin typeface="Helvetica Neue Light" charset="0"/>
                          <a:ea typeface="Helvetica Neue Light" charset="0"/>
                          <a:cs typeface="Helvetica Neue Light" charset="0"/>
                        </a:rPr>
                        <a:t>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Cloud Apps</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On-Premises</a:t>
                      </a:r>
                    </a:p>
                  </a:txBody>
                  <a:tcPr marL="68580" marR="68580" marT="34290" marB="34290" anchor="ctr">
                    <a:solidFill>
                      <a:srgbClr val="E7EDF9"/>
                    </a:solidFill>
                  </a:tcPr>
                </a:tc>
                <a:extLst>
                  <a:ext uri="{0D108BD9-81ED-4DB2-BD59-A6C34878D82A}">
                    <a16:rowId xmlns:a16="http://schemas.microsoft.com/office/drawing/2014/main" val="10001"/>
                  </a:ext>
                </a:extLst>
              </a:tr>
            </a:tbl>
          </a:graphicData>
        </a:graphic>
      </p:graphicFrame>
      <p:sp>
        <p:nvSpPr>
          <p:cNvPr id="2" name="Rectangle 1"/>
          <p:cNvSpPr/>
          <p:nvPr/>
        </p:nvSpPr>
        <p:spPr>
          <a:xfrm>
            <a:off x="2733958" y="1588266"/>
            <a:ext cx="856958"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Execute SQL Statements</a:t>
            </a:r>
          </a:p>
        </p:txBody>
      </p:sp>
      <p:sp>
        <p:nvSpPr>
          <p:cNvPr id="59" name="Rectangle 58"/>
          <p:cNvSpPr/>
          <p:nvPr/>
        </p:nvSpPr>
        <p:spPr>
          <a:xfrm>
            <a:off x="3682610" y="1604963"/>
            <a:ext cx="851516"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Streaming Analytics via Micro-batch</a:t>
            </a:r>
          </a:p>
        </p:txBody>
      </p:sp>
      <p:sp>
        <p:nvSpPr>
          <p:cNvPr id="75" name="Rectangle 74"/>
          <p:cNvSpPr/>
          <p:nvPr/>
        </p:nvSpPr>
        <p:spPr>
          <a:xfrm>
            <a:off x="4613275" y="1604963"/>
            <a:ext cx="849773"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M.L. and Statistical Algorithms</a:t>
            </a:r>
          </a:p>
        </p:txBody>
      </p:sp>
      <p:sp>
        <p:nvSpPr>
          <p:cNvPr id="76" name="Rectangle 75"/>
          <p:cNvSpPr/>
          <p:nvPr/>
        </p:nvSpPr>
        <p:spPr>
          <a:xfrm>
            <a:off x="5459843" y="1588174"/>
            <a:ext cx="1061191"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Distributed</a:t>
            </a:r>
            <a:br>
              <a:rPr lang="en-US" sz="900" dirty="0">
                <a:solidFill>
                  <a:srgbClr val="000000"/>
                </a:solidFill>
                <a:latin typeface="Helvetica Neue Light" charset="0"/>
                <a:ea typeface="Helvetica Neue Light" charset="0"/>
                <a:cs typeface="Helvetica Neue Light" charset="0"/>
              </a:rPr>
            </a:br>
            <a:r>
              <a:rPr lang="en-US" sz="900" dirty="0">
                <a:solidFill>
                  <a:srgbClr val="000000"/>
                </a:solidFill>
                <a:latin typeface="Helvetica Neue Light" charset="0"/>
                <a:ea typeface="Helvetica Neue Light" charset="0"/>
                <a:cs typeface="Helvetica Neue Light" charset="0"/>
              </a:rPr>
              <a:t>Graph Processing Framework</a:t>
            </a:r>
          </a:p>
        </p:txBody>
      </p:sp>
      <p:sp>
        <p:nvSpPr>
          <p:cNvPr id="77" name="Rectangle 76"/>
          <p:cNvSpPr/>
          <p:nvPr/>
        </p:nvSpPr>
        <p:spPr>
          <a:xfrm>
            <a:off x="1203513" y="3340384"/>
            <a:ext cx="1691810" cy="5863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General compute engine</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Basic I/O functions</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Task dispatching</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Scheduling</a:t>
            </a:r>
          </a:p>
        </p:txBody>
      </p:sp>
      <p:sp>
        <p:nvSpPr>
          <p:cNvPr id="92" name="Freeform 20"/>
          <p:cNvSpPr>
            <a:spLocks/>
          </p:cNvSpPr>
          <p:nvPr>
            <p:custDataLst>
              <p:tags r:id="rId6"/>
            </p:custDataLst>
          </p:nvPr>
        </p:nvSpPr>
        <p:spPr bwMode="gray">
          <a:xfrm flipH="1" flipV="1">
            <a:off x="2475043" y="3424614"/>
            <a:ext cx="263283" cy="46679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78" name="Rectangle 77"/>
          <p:cNvSpPr/>
          <p:nvPr/>
        </p:nvSpPr>
        <p:spPr>
          <a:xfrm>
            <a:off x="2745639" y="3424614"/>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a:r>
              <a:rPr lang="en-US" sz="1200" dirty="0">
                <a:solidFill>
                  <a:srgbClr val="FFFFFF"/>
                </a:solidFill>
                <a:latin typeface="Helvetica Neue Thin" charset="0"/>
                <a:ea typeface="Helvetica Neue Thin" charset="0"/>
                <a:cs typeface="Helvetica Neue Thin" charset="0"/>
              </a:rPr>
              <a:t>Spark Core</a:t>
            </a:r>
          </a:p>
        </p:txBody>
      </p:sp>
      <p:sp>
        <p:nvSpPr>
          <p:cNvPr id="79" name="Rectangle 78"/>
          <p:cNvSpPr>
            <a:spLocks/>
          </p:cNvSpPr>
          <p:nvPr/>
        </p:nvSpPr>
        <p:spPr>
          <a:xfrm>
            <a:off x="2745639" y="2656699"/>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SQL</a:t>
            </a:r>
          </a:p>
        </p:txBody>
      </p:sp>
      <p:sp>
        <p:nvSpPr>
          <p:cNvPr id="81" name="Rectangle 80"/>
          <p:cNvSpPr>
            <a:spLocks/>
          </p:cNvSpPr>
          <p:nvPr/>
        </p:nvSpPr>
        <p:spPr>
          <a:xfrm>
            <a:off x="3680760" y="2656699"/>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Streaming</a:t>
            </a:r>
          </a:p>
        </p:txBody>
      </p:sp>
      <p:sp>
        <p:nvSpPr>
          <p:cNvPr id="84" name="Rectangle 83"/>
          <p:cNvSpPr>
            <a:spLocks/>
          </p:cNvSpPr>
          <p:nvPr/>
        </p:nvSpPr>
        <p:spPr>
          <a:xfrm>
            <a:off x="4615881" y="2656699"/>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MLlib </a:t>
            </a:r>
            <a:br>
              <a:rPr lang="en-US" sz="1200" dirty="0">
                <a:solidFill>
                  <a:srgbClr val="FFFFFF"/>
                </a:solidFill>
                <a:latin typeface="Helvetica Neue Thin" charset="0"/>
                <a:ea typeface="Helvetica Neue Thin" charset="0"/>
                <a:cs typeface="Helvetica Neue Thin" charset="0"/>
              </a:rPr>
            </a:br>
            <a:r>
              <a:rPr lang="en-US" sz="825" dirty="0">
                <a:solidFill>
                  <a:srgbClr val="FFFFFF"/>
                </a:solidFill>
                <a:latin typeface="Helvetica Neue Thin" charset="0"/>
                <a:ea typeface="Helvetica Neue Thin" charset="0"/>
                <a:cs typeface="Helvetica Neue Thin" charset="0"/>
              </a:rPr>
              <a:t>Machine Learning</a:t>
            </a:r>
          </a:p>
        </p:txBody>
      </p:sp>
      <p:sp>
        <p:nvSpPr>
          <p:cNvPr id="85" name="Rectangle 84"/>
          <p:cNvSpPr>
            <a:spLocks/>
          </p:cNvSpPr>
          <p:nvPr/>
        </p:nvSpPr>
        <p:spPr>
          <a:xfrm>
            <a:off x="5551003" y="2656699"/>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Graph</a:t>
            </a:r>
          </a:p>
        </p:txBody>
      </p:sp>
      <p:sp>
        <p:nvSpPr>
          <p:cNvPr id="31746" name="Title 10"/>
          <p:cNvSpPr>
            <a:spLocks noGrp="1"/>
          </p:cNvSpPr>
          <p:nvPr>
            <p:ph type="title"/>
          </p:nvPr>
        </p:nvSpPr>
        <p:spPr>
          <a:xfrm>
            <a:off x="265112" y="593725"/>
            <a:ext cx="8878888" cy="829566"/>
          </a:xfrm>
        </p:spPr>
        <p:txBody>
          <a:bodyPr/>
          <a:lstStyle/>
          <a:p>
            <a:r>
              <a:rPr lang="en-US" altLang="en-US" dirty="0" err="1"/>
              <a:t>Desde</a:t>
            </a:r>
            <a:r>
              <a:rPr lang="en-US" altLang="en-US" dirty="0"/>
              <a:t> un Notebook </a:t>
            </a:r>
            <a:r>
              <a:rPr lang="en-US" altLang="en-US" dirty="0" err="1"/>
              <a:t>puedes</a:t>
            </a:r>
            <a:r>
              <a:rPr lang="en-US" altLang="en-US" dirty="0"/>
              <a:t> </a:t>
            </a:r>
            <a:r>
              <a:rPr lang="en-US" altLang="en-US" dirty="0" err="1"/>
              <a:t>usar</a:t>
            </a:r>
            <a:r>
              <a:rPr lang="en-US" altLang="en-US" dirty="0"/>
              <a:t> el </a:t>
            </a:r>
            <a:r>
              <a:rPr lang="en-US" altLang="en-US" dirty="0" err="1"/>
              <a:t>servicio</a:t>
            </a:r>
            <a:r>
              <a:rPr lang="en-US" altLang="en-US" dirty="0"/>
              <a:t> de Spark </a:t>
            </a:r>
            <a:r>
              <a:rPr lang="en-US" altLang="en-US" dirty="0" err="1"/>
              <a:t>asministrado</a:t>
            </a:r>
            <a:r>
              <a:rPr lang="en-US" altLang="en-US" dirty="0"/>
              <a:t> </a:t>
            </a:r>
            <a:r>
              <a:rPr lang="en-US" altLang="en-US" dirty="0" err="1"/>
              <a:t>por</a:t>
            </a:r>
            <a:r>
              <a:rPr lang="en-US" altLang="en-US" dirty="0"/>
              <a:t> IBM para </a:t>
            </a:r>
            <a:r>
              <a:rPr lang="en-US" altLang="en-US" dirty="0" err="1"/>
              <a:t>mezclar</a:t>
            </a:r>
            <a:r>
              <a:rPr lang="en-US" altLang="en-US" dirty="0"/>
              <a:t> multiples </a:t>
            </a:r>
            <a:r>
              <a:rPr lang="en-US" altLang="en-US" dirty="0" err="1"/>
              <a:t>tipos</a:t>
            </a:r>
            <a:r>
              <a:rPr lang="en-US" altLang="en-US" dirty="0"/>
              <a:t> de </a:t>
            </a:r>
            <a:r>
              <a:rPr lang="en-US" altLang="en-US" dirty="0" err="1"/>
              <a:t>datos</a:t>
            </a:r>
            <a:r>
              <a:rPr lang="en-US" altLang="en-US" dirty="0"/>
              <a:t>, </a:t>
            </a:r>
            <a:r>
              <a:rPr lang="en-US" altLang="en-US" dirty="0" err="1"/>
              <a:t>fuentes</a:t>
            </a:r>
            <a:r>
              <a:rPr lang="en-US" altLang="en-US" dirty="0"/>
              <a:t> y </a:t>
            </a:r>
            <a:r>
              <a:rPr lang="en-US" altLang="en-US" dirty="0" err="1"/>
              <a:t>cargas</a:t>
            </a:r>
            <a:endParaRPr lang="en-US" altLang="en-US" sz="2400" b="1" dirty="0"/>
          </a:p>
        </p:txBody>
      </p:sp>
      <p:pic>
        <p:nvPicPr>
          <p:cNvPr id="4" name="Picture 3"/>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679835" y="5098927"/>
            <a:ext cx="624127" cy="265377"/>
          </a:xfrm>
          <a:prstGeom prst="rect">
            <a:avLst/>
          </a:prstGeom>
        </p:spPr>
      </p:pic>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6880" y="5501218"/>
            <a:ext cx="369996" cy="335973"/>
          </a:xfrm>
          <a:prstGeom prst="rect">
            <a:avLst/>
          </a:prstGeom>
        </p:spPr>
      </p:pic>
      <p:pic>
        <p:nvPicPr>
          <p:cNvPr id="6" name="Picture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584888" y="5487887"/>
            <a:ext cx="495011" cy="352219"/>
          </a:xfrm>
          <a:prstGeom prst="rect">
            <a:avLst/>
          </a:prstGeom>
        </p:spPr>
      </p:pic>
      <p:pic>
        <p:nvPicPr>
          <p:cNvPr id="7" name="Picture 6"/>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519268" y="5491793"/>
            <a:ext cx="362798" cy="354824"/>
          </a:xfrm>
          <a:prstGeom prst="rect">
            <a:avLst/>
          </a:prstGeom>
        </p:spPr>
      </p:pic>
      <p:pic>
        <p:nvPicPr>
          <p:cNvPr id="8" name="Picture 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899879" y="5527596"/>
            <a:ext cx="570901" cy="274472"/>
          </a:xfrm>
          <a:prstGeom prst="rect">
            <a:avLst/>
          </a:prstGeom>
        </p:spPr>
      </p:pic>
      <p:pic>
        <p:nvPicPr>
          <p:cNvPr id="9" name="Picture 8"/>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919188" y="5169576"/>
            <a:ext cx="741439" cy="179567"/>
          </a:xfrm>
          <a:prstGeom prst="rect">
            <a:avLst/>
          </a:prstGeom>
        </p:spPr>
      </p:pic>
      <p:pic>
        <p:nvPicPr>
          <p:cNvPr id="10" name="Picture 9"/>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373075" y="5194528"/>
            <a:ext cx="494813" cy="132539"/>
          </a:xfrm>
          <a:prstGeom prst="rect">
            <a:avLst/>
          </a:prstGeom>
        </p:spPr>
      </p:pic>
      <p:pic>
        <p:nvPicPr>
          <p:cNvPr id="11" name="Picture 1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293331" y="4735121"/>
            <a:ext cx="355049" cy="376567"/>
          </a:xfrm>
          <a:prstGeom prst="rect">
            <a:avLst/>
          </a:prstGeom>
        </p:spPr>
      </p:pic>
      <p:pic>
        <p:nvPicPr>
          <p:cNvPr id="12" name="Picture 11"/>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2878801" y="5912250"/>
            <a:ext cx="616376" cy="184913"/>
          </a:xfrm>
          <a:prstGeom prst="rect">
            <a:avLst/>
          </a:prstGeom>
        </p:spPr>
      </p:pic>
      <p:pic>
        <p:nvPicPr>
          <p:cNvPr id="13" name="Picture 12"/>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561363" y="5904651"/>
            <a:ext cx="670876" cy="201732"/>
          </a:xfrm>
          <a:prstGeom prst="rect">
            <a:avLst/>
          </a:prstGeom>
        </p:spPr>
      </p:pic>
      <p:pic>
        <p:nvPicPr>
          <p:cNvPr id="14" name="Picture 13"/>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4871887" y="5483065"/>
            <a:ext cx="804539" cy="173129"/>
          </a:xfrm>
          <a:prstGeom prst="rect">
            <a:avLst/>
          </a:prstGeom>
        </p:spPr>
      </p:pic>
      <p:pic>
        <p:nvPicPr>
          <p:cNvPr id="15" name="Picture 14"/>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5680735" y="5439238"/>
            <a:ext cx="740286" cy="229250"/>
          </a:xfrm>
          <a:prstGeom prst="rect">
            <a:avLst/>
          </a:prstGeom>
        </p:spPr>
      </p:pic>
    </p:spTree>
    <p:extLst>
      <p:ext uri="{BB962C8B-B14F-4D97-AF65-F5344CB8AC3E}">
        <p14:creationId xmlns:p14="http://schemas.microsoft.com/office/powerpoint/2010/main" val="3166104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4"/>
            <a:ext cx="8545512" cy="977899"/>
          </a:xfrm>
        </p:spPr>
        <p:txBody>
          <a:bodyPr/>
          <a:lstStyle/>
          <a:p>
            <a:r>
              <a:rPr lang="en-US" dirty="0"/>
              <a:t>The Spark Service uses </a:t>
            </a:r>
            <a:r>
              <a:rPr lang="en-US" dirty="0" err="1"/>
              <a:t>Bluemix</a:t>
            </a:r>
            <a:r>
              <a:rPr lang="en-US" dirty="0"/>
              <a:t> Object Storage as its preferred data store for building </a:t>
            </a:r>
            <a:r>
              <a:rPr lang="en-US" dirty="0" err="1"/>
              <a:t>performant</a:t>
            </a:r>
            <a:r>
              <a:rPr lang="en-US" dirty="0"/>
              <a:t> applications</a:t>
            </a:r>
          </a:p>
        </p:txBody>
      </p:sp>
      <p:sp>
        <p:nvSpPr>
          <p:cNvPr id="3" name="Content Placeholder 2"/>
          <p:cNvSpPr>
            <a:spLocks noGrp="1"/>
          </p:cNvSpPr>
          <p:nvPr>
            <p:ph idx="1"/>
          </p:nvPr>
        </p:nvSpPr>
        <p:spPr>
          <a:xfrm>
            <a:off x="266701" y="1885949"/>
            <a:ext cx="6176962" cy="4483099"/>
          </a:xfrm>
        </p:spPr>
        <p:txBody>
          <a:bodyPr/>
          <a:lstStyle/>
          <a:p>
            <a:r>
              <a:rPr lang="en-US" b="0" dirty="0"/>
              <a:t>Object storage provides</a:t>
            </a:r>
            <a:r>
              <a:rPr lang="en-US" b="0" dirty="0">
                <a:solidFill>
                  <a:srgbClr val="00AED1"/>
                </a:solidFill>
              </a:rPr>
              <a:t> </a:t>
            </a:r>
            <a:r>
              <a:rPr lang="en-US" dirty="0">
                <a:solidFill>
                  <a:srgbClr val="00AED1"/>
                </a:solidFill>
              </a:rPr>
              <a:t>inexpensive, scalable and self-healing</a:t>
            </a:r>
            <a:r>
              <a:rPr lang="en-US" b="0" dirty="0"/>
              <a:t> retention of massive amounts of unstructured data</a:t>
            </a:r>
          </a:p>
          <a:p>
            <a:endParaRPr lang="en-US" b="0" dirty="0"/>
          </a:p>
          <a:p>
            <a:r>
              <a:rPr lang="en-US" b="0" dirty="0"/>
              <a:t>Every object exists at the same level in a </a:t>
            </a:r>
            <a:r>
              <a:rPr lang="en-US" dirty="0">
                <a:solidFill>
                  <a:srgbClr val="00AED1"/>
                </a:solidFill>
              </a:rPr>
              <a:t>flat address space</a:t>
            </a:r>
          </a:p>
          <a:p>
            <a:endParaRPr lang="en-US" b="0" dirty="0"/>
          </a:p>
          <a:p>
            <a:r>
              <a:rPr lang="en-US" b="0" dirty="0" err="1"/>
              <a:t>Bluemix</a:t>
            </a:r>
            <a:r>
              <a:rPr lang="en-US" b="0" dirty="0"/>
              <a:t> Object Storage has a </a:t>
            </a:r>
            <a:r>
              <a:rPr lang="en-US" dirty="0">
                <a:solidFill>
                  <a:srgbClr val="00AED1"/>
                </a:solidFill>
              </a:rPr>
              <a:t>drag-and-drop</a:t>
            </a:r>
            <a:r>
              <a:rPr lang="en-US" b="0" dirty="0"/>
              <a:t> upload and </a:t>
            </a:r>
            <a:r>
              <a:rPr lang="en-US" dirty="0">
                <a:solidFill>
                  <a:srgbClr val="00AED1"/>
                </a:solidFill>
              </a:rPr>
              <a:t>Swift API </a:t>
            </a:r>
            <a:r>
              <a:rPr lang="en-US" b="0" dirty="0"/>
              <a:t>for programmatic access</a:t>
            </a:r>
          </a:p>
          <a:p>
            <a:endParaRPr lang="en-US"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125" y="2561577"/>
            <a:ext cx="2119421" cy="2646065"/>
          </a:xfrm>
          <a:prstGeom prst="rect">
            <a:avLst/>
          </a:prstGeom>
        </p:spPr>
      </p:pic>
    </p:spTree>
    <p:extLst>
      <p:ext uri="{BB962C8B-B14F-4D97-AF65-F5344CB8AC3E}">
        <p14:creationId xmlns:p14="http://schemas.microsoft.com/office/powerpoint/2010/main" val="2838530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45512" cy="806450"/>
          </a:xfrm>
        </p:spPr>
        <p:txBody>
          <a:bodyPr/>
          <a:lstStyle/>
          <a:p>
            <a:r>
              <a:rPr lang="en-US" dirty="0"/>
              <a:t>DSX has </a:t>
            </a:r>
            <a:r>
              <a:rPr lang="en-US" dirty="0" err="1">
                <a:solidFill>
                  <a:srgbClr val="3B73AF"/>
                </a:solidFill>
              </a:rPr>
              <a:t>RStudio</a:t>
            </a:r>
            <a:r>
              <a:rPr lang="en-US" dirty="0">
                <a:solidFill>
                  <a:srgbClr val="3B73AF"/>
                </a:solidFill>
              </a:rPr>
              <a:t> </a:t>
            </a:r>
            <a:r>
              <a:rPr lang="en-US" dirty="0"/>
              <a:t>built into the experience thanks to our strategic partnership</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9744" y="1504956"/>
            <a:ext cx="8096250" cy="4972050"/>
          </a:xfrm>
        </p:spPr>
      </p:pic>
    </p:spTree>
    <p:extLst>
      <p:ext uri="{BB962C8B-B14F-4D97-AF65-F5344CB8AC3E}">
        <p14:creationId xmlns:p14="http://schemas.microsoft.com/office/powerpoint/2010/main" val="3542278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a:xfrm>
            <a:off x="265113" y="1213485"/>
            <a:ext cx="8542338" cy="5188076"/>
          </a:xfrm>
        </p:spPr>
        <p:txBody>
          <a:bodyPr/>
          <a:lstStyle/>
          <a:p>
            <a:r>
              <a:rPr lang="en-US" dirty="0"/>
              <a:t>IBM Watson Data Platform</a:t>
            </a:r>
          </a:p>
          <a:p>
            <a:r>
              <a:rPr lang="en-US" dirty="0"/>
              <a:t>IBM Watson Studio</a:t>
            </a:r>
          </a:p>
          <a:p>
            <a:r>
              <a:rPr lang="en-US" dirty="0" err="1"/>
              <a:t>Proyectos</a:t>
            </a:r>
            <a:r>
              <a:rPr lang="en-US" dirty="0"/>
              <a:t> y </a:t>
            </a:r>
            <a:r>
              <a:rPr lang="en-US" dirty="0" err="1"/>
              <a:t>comunidad</a:t>
            </a:r>
            <a:endParaRPr lang="en-US" dirty="0"/>
          </a:p>
          <a:p>
            <a:pPr lvl="1"/>
            <a:r>
              <a:rPr lang="en-US" dirty="0" err="1"/>
              <a:t>Proyectos</a:t>
            </a:r>
            <a:endParaRPr lang="en-US" dirty="0"/>
          </a:p>
          <a:p>
            <a:pPr lvl="1"/>
            <a:r>
              <a:rPr lang="en-US" dirty="0" err="1"/>
              <a:t>Integración</a:t>
            </a:r>
            <a:r>
              <a:rPr lang="en-US" dirty="0"/>
              <a:t> con GitHub</a:t>
            </a:r>
          </a:p>
          <a:p>
            <a:pPr lvl="1"/>
            <a:r>
              <a:rPr lang="en-US" dirty="0"/>
              <a:t>Community Cards</a:t>
            </a:r>
          </a:p>
          <a:p>
            <a:r>
              <a:rPr lang="en-US" dirty="0"/>
              <a:t>IBM Valor </a:t>
            </a:r>
            <a:r>
              <a:rPr lang="en-US" dirty="0" err="1"/>
              <a:t>agregado</a:t>
            </a:r>
            <a:endParaRPr lang="en-US" dirty="0"/>
          </a:p>
          <a:p>
            <a:pPr lvl="1"/>
            <a:r>
              <a:rPr lang="en-US" dirty="0"/>
              <a:t>IBM Analytics for Apache Spark</a:t>
            </a:r>
          </a:p>
          <a:p>
            <a:pPr lvl="1"/>
            <a:r>
              <a:rPr lang="en-US" dirty="0"/>
              <a:t>Object Storage</a:t>
            </a:r>
          </a:p>
          <a:p>
            <a:pPr lvl="1"/>
            <a:r>
              <a:rPr lang="en-US" dirty="0"/>
              <a:t>Watson Data Platform Connectors</a:t>
            </a:r>
          </a:p>
          <a:p>
            <a:r>
              <a:rPr lang="en-US" dirty="0"/>
              <a:t>Open Source</a:t>
            </a:r>
          </a:p>
          <a:p>
            <a:pPr lvl="1"/>
            <a:r>
              <a:rPr lang="en-US" dirty="0" err="1"/>
              <a:t>RStudio</a:t>
            </a:r>
            <a:r>
              <a:rPr lang="en-US" dirty="0"/>
              <a:t> </a:t>
            </a:r>
          </a:p>
          <a:p>
            <a:pPr lvl="1"/>
            <a:r>
              <a:rPr lang="en-US" dirty="0"/>
              <a:t>Shiny Framework para </a:t>
            </a:r>
            <a:r>
              <a:rPr lang="en-US" dirty="0" err="1"/>
              <a:t>aplicaciones</a:t>
            </a:r>
            <a:r>
              <a:rPr lang="en-US" dirty="0"/>
              <a:t> web</a:t>
            </a:r>
          </a:p>
          <a:p>
            <a:r>
              <a:rPr lang="en-US" dirty="0" err="1"/>
              <a:t>Apéndice</a:t>
            </a:r>
            <a:endParaRPr lang="en-US" dirty="0"/>
          </a:p>
          <a:p>
            <a:pPr lvl="1"/>
            <a:endParaRPr lang="en-US" dirty="0"/>
          </a:p>
        </p:txBody>
      </p:sp>
    </p:spTree>
    <p:extLst>
      <p:ext uri="{BB962C8B-B14F-4D97-AF65-F5344CB8AC3E}">
        <p14:creationId xmlns:p14="http://schemas.microsoft.com/office/powerpoint/2010/main" val="747377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2" y="593724"/>
            <a:ext cx="8707437" cy="906463"/>
          </a:xfrm>
        </p:spPr>
        <p:txBody>
          <a:bodyPr/>
          <a:lstStyle/>
          <a:p>
            <a:r>
              <a:rPr lang="en-US" dirty="0"/>
              <a:t>With </a:t>
            </a:r>
            <a:r>
              <a:rPr lang="en-US" dirty="0" err="1"/>
              <a:t>RStudio</a:t>
            </a:r>
            <a:r>
              <a:rPr lang="en-US" dirty="0"/>
              <a:t> you can create Shiny web applications to make your analysis accessible to the business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782128"/>
            <a:ext cx="8542338" cy="4074793"/>
          </a:xfrm>
        </p:spPr>
      </p:pic>
    </p:spTree>
    <p:extLst>
      <p:ext uri="{BB962C8B-B14F-4D97-AF65-F5344CB8AC3E}">
        <p14:creationId xmlns:p14="http://schemas.microsoft.com/office/powerpoint/2010/main" val="2445785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Modelling Energy Usage in NYC – </a:t>
            </a:r>
            <a:r>
              <a:rPr lang="en-US" dirty="0" err="1"/>
              <a:t>BlocPower</a:t>
            </a:r>
            <a:endParaRPr lang="en-US" dirty="0"/>
          </a:p>
        </p:txBody>
      </p:sp>
      <p:sp>
        <p:nvSpPr>
          <p:cNvPr id="4" name="TextBox 3"/>
          <p:cNvSpPr txBox="1"/>
          <p:nvPr/>
        </p:nvSpPr>
        <p:spPr>
          <a:xfrm>
            <a:off x="2566194" y="6313915"/>
            <a:ext cx="3943350" cy="369332"/>
          </a:xfrm>
          <a:prstGeom prst="rect">
            <a:avLst/>
          </a:prstGeom>
          <a:noFill/>
        </p:spPr>
        <p:txBody>
          <a:bodyPr wrap="square" rtlCol="0">
            <a:spAutoFit/>
          </a:bodyPr>
          <a:lstStyle/>
          <a:p>
            <a:pPr algn="ctr"/>
            <a:r>
              <a:rPr lang="en-US" b="1" dirty="0"/>
              <a:t>Blog Link: </a:t>
            </a:r>
            <a:r>
              <a:rPr lang="en-US" dirty="0">
                <a:hlinkClick r:id="rId3"/>
              </a:rPr>
              <a:t>http://ibm.co/29KLbvu</a:t>
            </a:r>
            <a:endParaRPr lang="en-US" dirty="0"/>
          </a:p>
        </p:txBody>
      </p:sp>
      <p:sp>
        <p:nvSpPr>
          <p:cNvPr id="7" name="Rectangle 63"/>
          <p:cNvSpPr>
            <a:spLocks noChangeArrowheads="1"/>
          </p:cNvSpPr>
          <p:nvPr/>
        </p:nvSpPr>
        <p:spPr bwMode="auto">
          <a:xfrm>
            <a:off x="3051019" y="2193806"/>
            <a:ext cx="5667468" cy="25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160" tIns="46080" rIns="92160" bIns="46080" anchor="ctr" anchorCtr="0">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0" indent="0">
              <a:buNone/>
            </a:pPr>
            <a:endParaRPr lang="en-US" sz="1800" dirty="0"/>
          </a:p>
          <a:p>
            <a:pPr marL="0" indent="0">
              <a:buNone/>
            </a:pPr>
            <a:r>
              <a:rPr lang="en-US" sz="1800" b="0" i="1" dirty="0"/>
              <a:t>"</a:t>
            </a:r>
            <a:r>
              <a:rPr lang="en-US" sz="1800" b="0" i="1" dirty="0" err="1"/>
              <a:t>BlocPower</a:t>
            </a:r>
            <a:r>
              <a:rPr lang="en-US" sz="1800" b="0" i="1" dirty="0"/>
              <a:t> operation is diverse from outreach and targeting, origination of investment-grade clean energy projects to financing projects through our </a:t>
            </a:r>
            <a:r>
              <a:rPr lang="en-US" sz="1800" b="0" i="1" dirty="0" err="1"/>
              <a:t>crowdfunding</a:t>
            </a:r>
            <a:r>
              <a:rPr lang="en-US" sz="1800" b="0" i="1" dirty="0"/>
              <a:t> marketplace. Data is the underlying tool of our operation and IBM's Data Science Experience will facilitate a closer integration across it and help our business scale up faster. “ </a:t>
            </a:r>
            <a:endParaRPr lang="en-US" sz="1800" b="0" dirty="0"/>
          </a:p>
          <a:p>
            <a:endParaRPr lang="en-US" sz="1800" dirty="0"/>
          </a:p>
        </p:txBody>
      </p:sp>
      <p:sp>
        <p:nvSpPr>
          <p:cNvPr id="8" name="Rounded Rectangle 7"/>
          <p:cNvSpPr/>
          <p:nvPr/>
        </p:nvSpPr>
        <p:spPr>
          <a:xfrm>
            <a:off x="1827292" y="1536380"/>
            <a:ext cx="7010400" cy="3899027"/>
          </a:xfrm>
          <a:prstGeom prst="roundRect">
            <a:avLst>
              <a:gd name="adj" fmla="val 8917"/>
            </a:avLst>
          </a:prstGeom>
          <a:noFill/>
          <a:ln w="28575">
            <a:solidFill>
              <a:srgbClr val="088BC0"/>
            </a:solidFill>
          </a:ln>
          <a:effectLst/>
          <a:scene3d>
            <a:camera prst="orthographicFront"/>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algn="ctr">
              <a:lnSpc>
                <a:spcPct val="90000"/>
              </a:lnSpc>
              <a:defRPr/>
            </a:pPr>
            <a:endParaRPr lang="en-US" sz="2200" dirty="0"/>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42" y="4503160"/>
            <a:ext cx="1585913"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10"/>
          <p:cNvSpPr>
            <a:spLocks noChangeArrowheads="1"/>
          </p:cNvSpPr>
          <p:nvPr/>
        </p:nvSpPr>
        <p:spPr bwMode="auto">
          <a:xfrm>
            <a:off x="298530" y="2182734"/>
            <a:ext cx="2589735" cy="2606318"/>
          </a:xfrm>
          <a:prstGeom prst="roundRect">
            <a:avLst>
              <a:gd name="adj" fmla="val 12829"/>
            </a:avLst>
          </a:prstGeom>
          <a:solidFill>
            <a:schemeClr val="bg1"/>
          </a:solidFill>
          <a:ln w="28575">
            <a:solidFill>
              <a:srgbClr val="088BC0"/>
            </a:solidFill>
            <a:round/>
            <a:headEnd/>
            <a:tailEnd/>
          </a:ln>
          <a:effectLst/>
        </p:spPr>
        <p:txBody>
          <a:bodyPr/>
          <a:lstStyle>
            <a:lvl1pPr eaLnBrk="0" hangingPunct="0">
              <a:spcBef>
                <a:spcPct val="50000"/>
              </a:spcBef>
              <a:buClr>
                <a:schemeClr val="tx1"/>
              </a:buClr>
              <a:buFont typeface="Wingdings" pitchFamily="2" charset="2"/>
              <a:buChar char="§"/>
              <a:defRPr sz="1600">
                <a:solidFill>
                  <a:schemeClr val="tx1"/>
                </a:solidFill>
                <a:latin typeface="Arial" pitchFamily="34" charset="0"/>
              </a:defRPr>
            </a:lvl1pPr>
            <a:lvl2pPr marL="742950" indent="-285750" eaLnBrk="0" hangingPunct="0">
              <a:buClr>
                <a:schemeClr val="tx1"/>
              </a:buClr>
              <a:buFont typeface="Arial" pitchFamily="34" charset="0"/>
              <a:buChar char="–"/>
              <a:defRPr sz="1600">
                <a:solidFill>
                  <a:schemeClr val="tx1"/>
                </a:solidFill>
                <a:latin typeface="Arial" pitchFamily="34" charset="0"/>
              </a:defRPr>
            </a:lvl2pPr>
            <a:lvl3pPr marL="1143000" indent="-228600" eaLnBrk="0" hangingPunct="0">
              <a:buClr>
                <a:schemeClr val="tx1"/>
              </a:buClr>
              <a:buChar char="•"/>
              <a:defRPr sz="1600">
                <a:solidFill>
                  <a:schemeClr val="tx1"/>
                </a:solidFill>
                <a:latin typeface="Arial" pitchFamily="34" charset="0"/>
              </a:defRPr>
            </a:lvl3pPr>
            <a:lvl4pPr marL="1600200" indent="-228600" eaLnBrk="0" hangingPunct="0">
              <a:spcBef>
                <a:spcPct val="20000"/>
              </a:spcBef>
              <a:buClr>
                <a:schemeClr val="bg1"/>
              </a:buClr>
              <a:defRPr sz="1600">
                <a:solidFill>
                  <a:schemeClr val="bg1"/>
                </a:solidFill>
                <a:latin typeface="Arial" pitchFamily="34" charset="0"/>
              </a:defRPr>
            </a:lvl4pPr>
            <a:lvl5pPr marL="2057400" indent="-228600" eaLnBrk="0" hangingPunct="0">
              <a:spcBef>
                <a:spcPct val="20000"/>
              </a:spcBef>
              <a:buClr>
                <a:schemeClr val="bg1"/>
              </a:buClr>
              <a:buChar char="»"/>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itchFamily="34" charset="0"/>
              </a:defRPr>
            </a:lvl9pPr>
          </a:lstStyle>
          <a:p>
            <a:pPr eaLnBrk="1" hangingPunct="1">
              <a:lnSpc>
                <a:spcPct val="90000"/>
              </a:lnSpc>
              <a:spcBef>
                <a:spcPct val="0"/>
              </a:spcBef>
              <a:buClr>
                <a:srgbClr val="000000"/>
              </a:buClr>
              <a:buFont typeface="Arial" pitchFamily="34" charset="0"/>
              <a:buNone/>
            </a:pPr>
            <a:endParaRPr lang="en-US" altLang="en-US" sz="2200">
              <a:latin typeface="Calibri" pitchFamily="34" charset="0"/>
              <a:ea typeface="MS PGothic" pitchFamily="34" charset="-128"/>
            </a:endParaRPr>
          </a:p>
        </p:txBody>
      </p:sp>
      <p:sp>
        <p:nvSpPr>
          <p:cNvPr id="11" name="Content Placeholder 2"/>
          <p:cNvSpPr txBox="1">
            <a:spLocks/>
          </p:cNvSpPr>
          <p:nvPr/>
        </p:nvSpPr>
        <p:spPr bwMode="auto">
          <a:xfrm>
            <a:off x="332831" y="3707597"/>
            <a:ext cx="2494182" cy="80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6688" indent="-166688" eaLnBrk="0" hangingPunct="0">
              <a:spcBef>
                <a:spcPct val="50000"/>
              </a:spcBef>
              <a:buClr>
                <a:schemeClr val="tx1"/>
              </a:buClr>
              <a:buFont typeface="Wingdings" pitchFamily="2" charset="2"/>
              <a:buChar char="§"/>
              <a:defRPr sz="1600">
                <a:solidFill>
                  <a:schemeClr val="tx1"/>
                </a:solidFill>
                <a:latin typeface="Arial" pitchFamily="34" charset="0"/>
              </a:defRPr>
            </a:lvl1pPr>
            <a:lvl2pPr marL="742950" indent="-285750" eaLnBrk="0" hangingPunct="0">
              <a:buClr>
                <a:schemeClr val="tx1"/>
              </a:buClr>
              <a:buFont typeface="Arial" pitchFamily="34" charset="0"/>
              <a:buChar char="–"/>
              <a:defRPr sz="1600">
                <a:solidFill>
                  <a:schemeClr val="tx1"/>
                </a:solidFill>
                <a:latin typeface="Arial" pitchFamily="34" charset="0"/>
              </a:defRPr>
            </a:lvl2pPr>
            <a:lvl3pPr marL="1143000" indent="-228600" eaLnBrk="0" hangingPunct="0">
              <a:buClr>
                <a:schemeClr val="tx1"/>
              </a:buClr>
              <a:buChar char="•"/>
              <a:defRPr sz="1600">
                <a:solidFill>
                  <a:schemeClr val="tx1"/>
                </a:solidFill>
                <a:latin typeface="Arial" pitchFamily="34" charset="0"/>
              </a:defRPr>
            </a:lvl3pPr>
            <a:lvl4pPr marL="1600200" indent="-228600" eaLnBrk="0" hangingPunct="0">
              <a:spcBef>
                <a:spcPct val="20000"/>
              </a:spcBef>
              <a:buClr>
                <a:schemeClr val="bg1"/>
              </a:buClr>
              <a:defRPr sz="1600">
                <a:solidFill>
                  <a:schemeClr val="bg1"/>
                </a:solidFill>
                <a:latin typeface="Arial" pitchFamily="34" charset="0"/>
              </a:defRPr>
            </a:lvl4pPr>
            <a:lvl5pPr marL="2057400" indent="-228600" eaLnBrk="0" hangingPunct="0">
              <a:spcBef>
                <a:spcPct val="20000"/>
              </a:spcBef>
              <a:buClr>
                <a:schemeClr val="bg1"/>
              </a:buClr>
              <a:buChar char="»"/>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itchFamily="34" charset="0"/>
              </a:defRPr>
            </a:lvl9pPr>
          </a:lstStyle>
          <a:p>
            <a:pPr algn="r" eaLnBrk="1" hangingPunct="1">
              <a:buClrTx/>
              <a:buNone/>
            </a:pPr>
            <a:r>
              <a:rPr lang="en-US" altLang="ja-JP" sz="1400" i="1" dirty="0">
                <a:solidFill>
                  <a:schemeClr val="bg2"/>
                </a:solidFill>
              </a:rPr>
              <a:t>— </a:t>
            </a:r>
            <a:r>
              <a:rPr lang="en-US" sz="1400" dirty="0" err="1"/>
              <a:t>Tooraji</a:t>
            </a:r>
            <a:r>
              <a:rPr lang="en-US" sz="1400" dirty="0"/>
              <a:t> </a:t>
            </a:r>
            <a:r>
              <a:rPr lang="en-US" sz="1400" dirty="0" err="1"/>
              <a:t>Arvajeh</a:t>
            </a:r>
            <a:r>
              <a:rPr lang="en-US" sz="1400" dirty="0"/>
              <a:t>, </a:t>
            </a:r>
            <a:br>
              <a:rPr lang="en-US" sz="1400" dirty="0"/>
            </a:br>
            <a:r>
              <a:rPr lang="en-US" sz="1400" dirty="0"/>
              <a:t>Chief Engineering Officer, </a:t>
            </a:r>
            <a:r>
              <a:rPr lang="en-US" sz="1400" dirty="0" err="1"/>
              <a:t>BlocPower</a:t>
            </a:r>
            <a:endParaRPr lang="en-US" altLang="ja-JP" sz="1400" i="1" dirty="0">
              <a:solidFill>
                <a:schemeClr val="bg2"/>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150" y="3044548"/>
            <a:ext cx="2371863" cy="339408"/>
          </a:xfrm>
          <a:prstGeom prst="rect">
            <a:avLst/>
          </a:prstGeom>
        </p:spPr>
      </p:pic>
    </p:spTree>
    <p:extLst>
      <p:ext uri="{BB962C8B-B14F-4D97-AF65-F5344CB8AC3E}">
        <p14:creationId xmlns:p14="http://schemas.microsoft.com/office/powerpoint/2010/main" val="2209964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1433"/>
            <a:ext cx="9144000" cy="5129561"/>
          </a:xfrm>
          <a:prstGeom prst="rect">
            <a:avLst/>
          </a:prstGeom>
        </p:spPr>
      </p:pic>
      <p:sp>
        <p:nvSpPr>
          <p:cNvPr id="4" name="Title 3"/>
          <p:cNvSpPr>
            <a:spLocks noGrp="1"/>
          </p:cNvSpPr>
          <p:nvPr>
            <p:ph type="title"/>
          </p:nvPr>
        </p:nvSpPr>
        <p:spPr>
          <a:xfrm>
            <a:off x="265112" y="593725"/>
            <a:ext cx="8721725" cy="501650"/>
          </a:xfrm>
        </p:spPr>
        <p:txBody>
          <a:bodyPr/>
          <a:lstStyle/>
          <a:p>
            <a:r>
              <a:rPr lang="en-US" dirty="0"/>
              <a:t>Use Shiny apps to share your analysis with business users</a:t>
            </a:r>
          </a:p>
        </p:txBody>
      </p:sp>
    </p:spTree>
    <p:extLst>
      <p:ext uri="{BB962C8B-B14F-4D97-AF65-F5344CB8AC3E}">
        <p14:creationId xmlns:p14="http://schemas.microsoft.com/office/powerpoint/2010/main" val="170917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778738"/>
            <a:ext cx="7772400" cy="1362075"/>
          </a:xfrm>
        </p:spPr>
        <p:txBody>
          <a:bodyPr anchor="ctr"/>
          <a:lstStyle/>
          <a:p>
            <a:pPr algn="ctr"/>
            <a:r>
              <a:rPr lang="en-US" sz="4000" dirty="0"/>
              <a:t>IBM machine learning</a:t>
            </a:r>
            <a:endParaRPr lang="en-US" dirty="0"/>
          </a:p>
        </p:txBody>
      </p:sp>
    </p:spTree>
    <p:extLst>
      <p:ext uri="{BB962C8B-B14F-4D97-AF65-F5344CB8AC3E}">
        <p14:creationId xmlns:p14="http://schemas.microsoft.com/office/powerpoint/2010/main" val="149649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472036" y="2054618"/>
            <a:ext cx="1522800" cy="1242490"/>
          </a:xfrm>
          <a:prstGeom prst="rect">
            <a:avLst/>
          </a:prstGeom>
        </p:spPr>
      </p:pic>
      <p:pic>
        <p:nvPicPr>
          <p:cNvPr id="19" name="Picture 18"/>
          <p:cNvPicPr>
            <a:picLocks noChangeAspect="1"/>
          </p:cNvPicPr>
          <p:nvPr/>
        </p:nvPicPr>
        <p:blipFill>
          <a:blip r:embed="rId4"/>
          <a:stretch>
            <a:fillRect/>
          </a:stretch>
        </p:blipFill>
        <p:spPr>
          <a:xfrm>
            <a:off x="7805819" y="3285131"/>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2778216" y="2181339"/>
            <a:ext cx="2053557" cy="1720335"/>
          </a:xfrm>
          <a:prstGeom prst="rect">
            <a:avLst/>
          </a:prstGeom>
        </p:spPr>
      </p:pic>
      <p:sp>
        <p:nvSpPr>
          <p:cNvPr id="24" name="Flowchart: Connector 23"/>
          <p:cNvSpPr/>
          <p:nvPr/>
        </p:nvSpPr>
        <p:spPr>
          <a:xfrm>
            <a:off x="5728227" y="2517623"/>
            <a:ext cx="1005840" cy="1005840"/>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Web Service</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l="6133" t="12270" r="11616" b="13910"/>
          <a:stretch/>
        </p:blipFill>
        <p:spPr>
          <a:xfrm>
            <a:off x="102828" y="3285131"/>
            <a:ext cx="1090257" cy="344292"/>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t="33091" b="33091"/>
          <a:stretch/>
        </p:blipFill>
        <p:spPr>
          <a:xfrm>
            <a:off x="288968" y="2024072"/>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094415" y="2407187"/>
            <a:ext cx="1002690" cy="360969"/>
          </a:xfrm>
          <a:prstGeom prst="rect">
            <a:avLst/>
          </a:prstGeom>
        </p:spPr>
      </p:pic>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t="41363" b="42122"/>
          <a:stretch/>
        </p:blipFill>
        <p:spPr>
          <a:xfrm>
            <a:off x="731562" y="4016939"/>
            <a:ext cx="1557303" cy="257191"/>
          </a:xfrm>
          <a:prstGeom prst="rect">
            <a:avLst/>
          </a:prstGeom>
        </p:spPr>
      </p:pic>
      <p:pic>
        <p:nvPicPr>
          <p:cNvPr id="30" name="Picture 29"/>
          <p:cNvPicPr>
            <a:picLocks noChangeAspect="1"/>
          </p:cNvPicPr>
          <p:nvPr/>
        </p:nvPicPr>
        <p:blipFill rotWithShape="1">
          <a:blip r:embed="rId10">
            <a:extLst>
              <a:ext uri="{28A0092B-C50C-407E-A947-70E740481C1C}">
                <a14:useLocalDpi xmlns:a14="http://schemas.microsoft.com/office/drawing/2010/main" val="0"/>
              </a:ext>
            </a:extLst>
          </a:blip>
          <a:srcRect t="30909" b="30739"/>
          <a:stretch/>
        </p:blipFill>
        <p:spPr>
          <a:xfrm>
            <a:off x="242209" y="2858938"/>
            <a:ext cx="919268" cy="235040"/>
          </a:xfrm>
          <a:prstGeom prst="rect">
            <a:avLst/>
          </a:prstGeom>
        </p:spPr>
      </p:pic>
      <p:pic>
        <p:nvPicPr>
          <p:cNvPr id="31" name="Picture 30"/>
          <p:cNvPicPr>
            <a:picLocks noChangeAspect="1"/>
          </p:cNvPicPr>
          <p:nvPr/>
        </p:nvPicPr>
        <p:blipFill rotWithShape="1">
          <a:blip r:embed="rId11">
            <a:extLst>
              <a:ext uri="{28A0092B-C50C-407E-A947-70E740481C1C}">
                <a14:useLocalDpi xmlns:a14="http://schemas.microsoft.com/office/drawing/2010/main" val="0"/>
              </a:ext>
            </a:extLst>
          </a:blip>
          <a:srcRect l="10801" t="8273" r="11290" b="6105"/>
          <a:stretch/>
        </p:blipFill>
        <p:spPr>
          <a:xfrm>
            <a:off x="142132" y="3739331"/>
            <a:ext cx="466402" cy="463469"/>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4957" y="2499478"/>
            <a:ext cx="869948" cy="176385"/>
          </a:xfrm>
          <a:prstGeom prst="rect">
            <a:avLst/>
          </a:prstGeom>
        </p:spPr>
      </p:pic>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477" y="3123389"/>
            <a:ext cx="985405" cy="800149"/>
          </a:xfrm>
          <a:prstGeom prst="rect">
            <a:avLst/>
          </a:prstGeom>
        </p:spPr>
      </p:pic>
      <p:cxnSp>
        <p:nvCxnSpPr>
          <p:cNvPr id="35" name="Straight Arrow Connector 34"/>
          <p:cNvCxnSpPr/>
          <p:nvPr/>
        </p:nvCxnSpPr>
        <p:spPr>
          <a:xfrm>
            <a:off x="1925787" y="3039215"/>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780263" y="3034141"/>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4831774" y="3034141"/>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344585" y="2033836"/>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42133" y="4397435"/>
            <a:ext cx="2295404" cy="2031325"/>
          </a:xfrm>
          <a:prstGeom prst="rect">
            <a:avLst/>
          </a:prstGeom>
          <a:noFill/>
        </p:spPr>
        <p:txBody>
          <a:bodyPr wrap="square" rtlCol="0">
            <a:spAutoFit/>
          </a:bodyPr>
          <a:lstStyle/>
          <a:p>
            <a:r>
              <a:rPr lang="en-US" sz="1400" b="1" dirty="0"/>
              <a:t>Data Access:</a:t>
            </a:r>
          </a:p>
          <a:p>
            <a:pPr marL="285750" indent="-285750">
              <a:buFont typeface="Arial" panose="020B0604020202020204" pitchFamily="34" charset="0"/>
              <a:buChar char="•"/>
            </a:pPr>
            <a:r>
              <a:rPr lang="en-US" sz="1400" dirty="0"/>
              <a:t>Easily connect to Behind-the-Firewall and Public Cloud Data</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Catalogued and Governed Controls through Watson Data Platform</a:t>
            </a:r>
          </a:p>
        </p:txBody>
      </p:sp>
      <p:sp>
        <p:nvSpPr>
          <p:cNvPr id="53" name="TextBox 52"/>
          <p:cNvSpPr txBox="1"/>
          <p:nvPr/>
        </p:nvSpPr>
        <p:spPr>
          <a:xfrm>
            <a:off x="2610814" y="4397434"/>
            <a:ext cx="2202452" cy="1815882"/>
          </a:xfrm>
          <a:prstGeom prst="rect">
            <a:avLst/>
          </a:prstGeom>
          <a:noFill/>
        </p:spPr>
        <p:txBody>
          <a:bodyPr wrap="square" rtlCol="0">
            <a:spAutoFit/>
          </a:bodyPr>
          <a:lstStyle/>
          <a:p>
            <a:r>
              <a:rPr lang="en-US" sz="1400" b="1" dirty="0"/>
              <a:t>Creating Models:</a:t>
            </a:r>
          </a:p>
          <a:p>
            <a:pPr marL="285750" indent="-285750">
              <a:buFont typeface="Arial" panose="020B0604020202020204" pitchFamily="34" charset="0"/>
              <a:buChar char="•"/>
            </a:pPr>
            <a:r>
              <a:rPr lang="en-US" sz="1400" dirty="0"/>
              <a:t>Single UI and API for creating ML Models on various Runtimes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Auto-Modelling and </a:t>
            </a:r>
            <a:r>
              <a:rPr lang="en-US" sz="1400" dirty="0" err="1"/>
              <a:t>Hyperparameter</a:t>
            </a:r>
            <a:r>
              <a:rPr lang="en-US" sz="1400" dirty="0"/>
              <a:t> Optimization</a:t>
            </a:r>
          </a:p>
        </p:txBody>
      </p:sp>
      <p:sp>
        <p:nvSpPr>
          <p:cNvPr id="54" name="TextBox 53"/>
          <p:cNvSpPr txBox="1"/>
          <p:nvPr/>
        </p:nvSpPr>
        <p:spPr>
          <a:xfrm>
            <a:off x="5079496" y="4397434"/>
            <a:ext cx="1946288" cy="1815882"/>
          </a:xfrm>
          <a:prstGeom prst="rect">
            <a:avLst/>
          </a:prstGeom>
          <a:noFill/>
        </p:spPr>
        <p:txBody>
          <a:bodyPr wrap="square" rtlCol="0">
            <a:spAutoFit/>
          </a:bodyPr>
          <a:lstStyle/>
          <a:p>
            <a:r>
              <a:rPr lang="en-US" sz="1400" b="1" dirty="0"/>
              <a:t>Web Service:</a:t>
            </a:r>
          </a:p>
          <a:p>
            <a:pPr marL="285750" indent="-285750">
              <a:buFont typeface="Arial" panose="020B0604020202020204" pitchFamily="34" charset="0"/>
              <a:buChar char="•"/>
            </a:pPr>
            <a:r>
              <a:rPr lang="en-US" sz="1400" dirty="0"/>
              <a:t>Real-time, Streaming, and Batch Deployment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 Monitoring and Feedback Loop</a:t>
            </a:r>
          </a:p>
        </p:txBody>
      </p:sp>
      <p:sp>
        <p:nvSpPr>
          <p:cNvPr id="55" name="TextBox 54"/>
          <p:cNvSpPr txBox="1"/>
          <p:nvPr/>
        </p:nvSpPr>
        <p:spPr>
          <a:xfrm>
            <a:off x="7199061" y="4397434"/>
            <a:ext cx="1944939" cy="2031325"/>
          </a:xfrm>
          <a:prstGeom prst="rect">
            <a:avLst/>
          </a:prstGeom>
          <a:noFill/>
        </p:spPr>
        <p:txBody>
          <a:bodyPr wrap="square" rtlCol="0">
            <a:spAutoFit/>
          </a:bodyPr>
          <a:lstStyle/>
          <a:p>
            <a:r>
              <a:rPr lang="en-US" sz="1400" b="1" dirty="0"/>
              <a:t>Intelligent Apps:</a:t>
            </a:r>
          </a:p>
          <a:p>
            <a:pPr marL="285750" indent="-285750">
              <a:buFont typeface="Arial" panose="020B0604020202020204" pitchFamily="34" charset="0"/>
              <a:buChar char="•"/>
            </a:pPr>
            <a:r>
              <a:rPr lang="en-US" sz="1400" dirty="0"/>
              <a:t>Integrate ML models with apps, websites, etc.</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Continuously Improve and Adapt with Self-Learning</a:t>
            </a:r>
          </a:p>
        </p:txBody>
      </p:sp>
      <p:cxnSp>
        <p:nvCxnSpPr>
          <p:cNvPr id="58" name="Straight Connector 57"/>
          <p:cNvCxnSpPr/>
          <p:nvPr/>
        </p:nvCxnSpPr>
        <p:spPr>
          <a:xfrm>
            <a:off x="7199061" y="2013633"/>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265112" y="593724"/>
            <a:ext cx="8878887" cy="851625"/>
          </a:xfrm>
        </p:spPr>
        <p:txBody>
          <a:bodyPr/>
          <a:lstStyle/>
          <a:p>
            <a:r>
              <a:rPr lang="en-US" dirty="0"/>
              <a:t>Operationalize insights with IBM Machine Learning</a:t>
            </a:r>
          </a:p>
        </p:txBody>
      </p:sp>
      <p:sp>
        <p:nvSpPr>
          <p:cNvPr id="29" name="TextBox 28"/>
          <p:cNvSpPr txBox="1"/>
          <p:nvPr/>
        </p:nvSpPr>
        <p:spPr>
          <a:xfrm>
            <a:off x="1270543" y="2758491"/>
            <a:ext cx="668978" cy="369332"/>
          </a:xfrm>
          <a:prstGeom prst="rect">
            <a:avLst/>
          </a:prstGeom>
          <a:noFill/>
        </p:spPr>
        <p:txBody>
          <a:bodyPr wrap="square" rtlCol="0">
            <a:spAutoFit/>
          </a:bodyPr>
          <a:lstStyle/>
          <a:p>
            <a:pPr algn="ctr"/>
            <a:r>
              <a:rPr lang="en-US" b="1" dirty="0"/>
              <a:t>IMS</a:t>
            </a:r>
          </a:p>
        </p:txBody>
      </p:sp>
      <p:sp>
        <p:nvSpPr>
          <p:cNvPr id="3" name="TextBox 2"/>
          <p:cNvSpPr txBox="1"/>
          <p:nvPr/>
        </p:nvSpPr>
        <p:spPr>
          <a:xfrm>
            <a:off x="2758999" y="1361602"/>
            <a:ext cx="4021264" cy="523220"/>
          </a:xfrm>
          <a:prstGeom prst="rect">
            <a:avLst/>
          </a:prstGeom>
          <a:noFill/>
        </p:spPr>
        <p:txBody>
          <a:bodyPr wrap="square" rtlCol="0">
            <a:spAutoFit/>
          </a:bodyPr>
          <a:lstStyle/>
          <a:p>
            <a:r>
              <a:rPr lang="en-US" sz="2800" b="1" dirty="0">
                <a:solidFill>
                  <a:srgbClr val="152933"/>
                </a:solidFill>
              </a:rPr>
              <a:t>IBM Machine Learning</a:t>
            </a:r>
          </a:p>
        </p:txBody>
      </p:sp>
    </p:spTree>
    <p:extLst>
      <p:ext uri="{BB962C8B-B14F-4D97-AF65-F5344CB8AC3E}">
        <p14:creationId xmlns:p14="http://schemas.microsoft.com/office/powerpoint/2010/main" val="190670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5112" y="593725"/>
            <a:ext cx="8671069" cy="902566"/>
          </a:xfrm>
        </p:spPr>
        <p:txBody>
          <a:bodyPr/>
          <a:lstStyle/>
          <a:p>
            <a:r>
              <a:rPr lang="en-US" dirty="0"/>
              <a:t>IBM Machine Learning – Functionality for All!</a:t>
            </a:r>
          </a:p>
        </p:txBody>
      </p:sp>
      <p:sp>
        <p:nvSpPr>
          <p:cNvPr id="4" name="TextBox 3"/>
          <p:cNvSpPr txBox="1"/>
          <p:nvPr/>
        </p:nvSpPr>
        <p:spPr>
          <a:xfrm>
            <a:off x="149464" y="3176838"/>
            <a:ext cx="2733436" cy="646331"/>
          </a:xfrm>
          <a:prstGeom prst="rect">
            <a:avLst/>
          </a:prstGeom>
          <a:noFill/>
        </p:spPr>
        <p:txBody>
          <a:bodyPr wrap="square" rtlCol="0">
            <a:spAutoFit/>
          </a:bodyPr>
          <a:lstStyle/>
          <a:p>
            <a:pPr algn="ctr"/>
            <a:r>
              <a:rPr lang="en-US" b="1" dirty="0"/>
              <a:t>IBM Machine Learning (on </a:t>
            </a:r>
            <a:r>
              <a:rPr lang="en-US" b="1" dirty="0" err="1"/>
              <a:t>Bluemix</a:t>
            </a:r>
            <a:r>
              <a:rPr lang="en-US" b="1" dirty="0"/>
              <a:t>)</a:t>
            </a:r>
          </a:p>
        </p:txBody>
      </p:sp>
      <p:sp>
        <p:nvSpPr>
          <p:cNvPr id="5" name="TextBox 4"/>
          <p:cNvSpPr txBox="1"/>
          <p:nvPr/>
        </p:nvSpPr>
        <p:spPr>
          <a:xfrm>
            <a:off x="3182479" y="3176838"/>
            <a:ext cx="2959195" cy="923330"/>
          </a:xfrm>
          <a:prstGeom prst="rect">
            <a:avLst/>
          </a:prstGeom>
          <a:noFill/>
        </p:spPr>
        <p:txBody>
          <a:bodyPr wrap="square" rtlCol="0">
            <a:spAutoFit/>
          </a:bodyPr>
          <a:lstStyle/>
          <a:p>
            <a:pPr algn="ctr"/>
            <a:r>
              <a:rPr lang="en-US" b="1" dirty="0"/>
              <a:t>Data Science Experience </a:t>
            </a:r>
            <a:r>
              <a:rPr lang="en-US" b="1"/>
              <a:t>with IBM ML</a:t>
            </a:r>
            <a:br>
              <a:rPr lang="en-US" b="1" dirty="0"/>
            </a:br>
            <a:endParaRPr lang="en-US" dirty="0"/>
          </a:p>
        </p:txBody>
      </p:sp>
      <p:sp>
        <p:nvSpPr>
          <p:cNvPr id="6" name="TextBox 5"/>
          <p:cNvSpPr txBox="1"/>
          <p:nvPr/>
        </p:nvSpPr>
        <p:spPr>
          <a:xfrm>
            <a:off x="6141675" y="3176838"/>
            <a:ext cx="3010406" cy="646331"/>
          </a:xfrm>
          <a:prstGeom prst="rect">
            <a:avLst/>
          </a:prstGeom>
          <a:noFill/>
        </p:spPr>
        <p:txBody>
          <a:bodyPr wrap="square" rtlCol="0">
            <a:spAutoFit/>
          </a:bodyPr>
          <a:lstStyle/>
          <a:p>
            <a:pPr algn="ctr"/>
            <a:r>
              <a:rPr lang="en-US" b="1" dirty="0"/>
              <a:t>IBM Machine Learning for z/OS (with DSX)</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521" y="1650250"/>
            <a:ext cx="2348297" cy="9966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551" y="1548072"/>
            <a:ext cx="1842655" cy="131618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509" y="1548072"/>
            <a:ext cx="1198418" cy="1217143"/>
          </a:xfrm>
          <a:prstGeom prst="rect">
            <a:avLst/>
          </a:prstGeom>
        </p:spPr>
      </p:pic>
      <p:pic>
        <p:nvPicPr>
          <p:cNvPr id="10" name="Picture 9" descr="Persona_Chris_DataScientist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030" y="4055032"/>
            <a:ext cx="1559940" cy="1524523"/>
          </a:xfrm>
          <a:prstGeom prst="rect">
            <a:avLst/>
          </a:prstGeom>
        </p:spPr>
      </p:pic>
      <p:sp>
        <p:nvSpPr>
          <p:cNvPr id="11" name="TextBox 10"/>
          <p:cNvSpPr txBox="1"/>
          <p:nvPr/>
        </p:nvSpPr>
        <p:spPr>
          <a:xfrm>
            <a:off x="3520036" y="5712941"/>
            <a:ext cx="2123806" cy="369332"/>
          </a:xfrm>
          <a:prstGeom prst="rect">
            <a:avLst/>
          </a:prstGeom>
          <a:noFill/>
        </p:spPr>
        <p:txBody>
          <a:bodyPr wrap="square" rtlCol="0">
            <a:spAutoFit/>
          </a:bodyPr>
          <a:lstStyle/>
          <a:p>
            <a:pPr algn="ctr" defTabSz="685800"/>
            <a:r>
              <a:rPr lang="en-US" dirty="0">
                <a:latin typeface="+mn-lt"/>
                <a:ea typeface="ＭＳ Ｐゴシック"/>
              </a:rPr>
              <a:t>Data Scientist</a:t>
            </a:r>
          </a:p>
        </p:txBody>
      </p:sp>
      <p:pic>
        <p:nvPicPr>
          <p:cNvPr id="12" name="Picture 11" descr="Persona_Kai_ApplicationDeveloper_PN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807" y="4047252"/>
            <a:ext cx="1562521" cy="1527048"/>
          </a:xfrm>
          <a:prstGeom prst="rect">
            <a:avLst/>
          </a:prstGeom>
        </p:spPr>
      </p:pic>
      <p:sp>
        <p:nvSpPr>
          <p:cNvPr id="13" name="TextBox 12"/>
          <p:cNvSpPr txBox="1"/>
          <p:nvPr/>
        </p:nvSpPr>
        <p:spPr>
          <a:xfrm>
            <a:off x="546115" y="5712941"/>
            <a:ext cx="1710725" cy="369332"/>
          </a:xfrm>
          <a:prstGeom prst="rect">
            <a:avLst/>
          </a:prstGeom>
          <a:noFill/>
        </p:spPr>
        <p:txBody>
          <a:bodyPr wrap="none" rtlCol="0">
            <a:spAutoFit/>
          </a:bodyPr>
          <a:lstStyle/>
          <a:p>
            <a:pPr algn="ctr" defTabSz="685800"/>
            <a:r>
              <a:rPr lang="en-US" dirty="0">
                <a:latin typeface="+mn-lt"/>
                <a:ea typeface="ＭＳ Ｐゴシック"/>
              </a:rPr>
              <a:t>App Developer</a:t>
            </a:r>
          </a:p>
        </p:txBody>
      </p:sp>
      <p:pic>
        <p:nvPicPr>
          <p:cNvPr id="14" name="Picture 13" descr="Persona_Chris_DataScientist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07038" y="4055032"/>
            <a:ext cx="1559940" cy="1524523"/>
          </a:xfrm>
          <a:prstGeom prst="rect">
            <a:avLst/>
          </a:prstGeom>
        </p:spPr>
      </p:pic>
      <p:sp>
        <p:nvSpPr>
          <p:cNvPr id="15" name="TextBox 14"/>
          <p:cNvSpPr txBox="1"/>
          <p:nvPr/>
        </p:nvSpPr>
        <p:spPr>
          <a:xfrm>
            <a:off x="6635044" y="5712941"/>
            <a:ext cx="2123806" cy="369332"/>
          </a:xfrm>
          <a:prstGeom prst="rect">
            <a:avLst/>
          </a:prstGeom>
          <a:noFill/>
        </p:spPr>
        <p:txBody>
          <a:bodyPr wrap="square" rtlCol="0">
            <a:spAutoFit/>
          </a:bodyPr>
          <a:lstStyle/>
          <a:p>
            <a:pPr algn="ctr" defTabSz="685800"/>
            <a:r>
              <a:rPr lang="en-US" dirty="0">
                <a:latin typeface="+mn-lt"/>
                <a:ea typeface="ＭＳ Ｐゴシック"/>
              </a:rPr>
              <a:t>Data Scientist</a:t>
            </a:r>
          </a:p>
        </p:txBody>
      </p:sp>
    </p:spTree>
    <p:extLst>
      <p:ext uri="{BB962C8B-B14F-4D97-AF65-F5344CB8AC3E}">
        <p14:creationId xmlns:p14="http://schemas.microsoft.com/office/powerpoint/2010/main" val="150035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Machine Learning in Data Science Experience</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6700" y="3393801"/>
            <a:ext cx="4194175" cy="2763957"/>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13275" y="3393801"/>
            <a:ext cx="4195763" cy="2763958"/>
          </a:xfrm>
        </p:spPr>
      </p:pic>
      <p:sp>
        <p:nvSpPr>
          <p:cNvPr id="7" name="TextBox 6"/>
          <p:cNvSpPr txBox="1"/>
          <p:nvPr/>
        </p:nvSpPr>
        <p:spPr>
          <a:xfrm>
            <a:off x="711632" y="2971803"/>
            <a:ext cx="3304309" cy="338554"/>
          </a:xfrm>
          <a:prstGeom prst="rect">
            <a:avLst/>
          </a:prstGeom>
          <a:noFill/>
        </p:spPr>
        <p:txBody>
          <a:bodyPr wrap="square" rtlCol="0">
            <a:spAutoFit/>
          </a:bodyPr>
          <a:lstStyle/>
          <a:p>
            <a:pPr algn="ctr"/>
            <a:r>
              <a:rPr lang="en-US" sz="1600" b="1" dirty="0"/>
              <a:t>API for </a:t>
            </a:r>
            <a:r>
              <a:rPr lang="en-US" sz="1600" b="1" dirty="0" err="1"/>
              <a:t>Jupyter</a:t>
            </a:r>
            <a:r>
              <a:rPr lang="en-US" sz="1600" b="1" dirty="0"/>
              <a:t> Notebooks</a:t>
            </a:r>
          </a:p>
        </p:txBody>
      </p:sp>
      <p:sp>
        <p:nvSpPr>
          <p:cNvPr id="8" name="TextBox 7"/>
          <p:cNvSpPr txBox="1"/>
          <p:nvPr/>
        </p:nvSpPr>
        <p:spPr>
          <a:xfrm>
            <a:off x="5059001" y="2971803"/>
            <a:ext cx="3304309" cy="338554"/>
          </a:xfrm>
          <a:prstGeom prst="rect">
            <a:avLst/>
          </a:prstGeom>
          <a:noFill/>
        </p:spPr>
        <p:txBody>
          <a:bodyPr wrap="square" rtlCol="0">
            <a:spAutoFit/>
          </a:bodyPr>
          <a:lstStyle/>
          <a:p>
            <a:pPr algn="ctr"/>
            <a:r>
              <a:rPr lang="en-US" sz="1600" b="1" dirty="0"/>
              <a:t>Wizard GUI</a:t>
            </a:r>
          </a:p>
        </p:txBody>
      </p:sp>
      <p:sp>
        <p:nvSpPr>
          <p:cNvPr id="9" name="TextBox 8"/>
          <p:cNvSpPr txBox="1"/>
          <p:nvPr/>
        </p:nvSpPr>
        <p:spPr>
          <a:xfrm>
            <a:off x="265113" y="1294925"/>
            <a:ext cx="8878887" cy="1200329"/>
          </a:xfrm>
          <a:prstGeom prst="rect">
            <a:avLst/>
          </a:prstGeom>
          <a:noFill/>
        </p:spPr>
        <p:txBody>
          <a:bodyPr wrap="square" rtlCol="0">
            <a:spAutoFit/>
          </a:bodyPr>
          <a:lstStyle/>
          <a:p>
            <a:r>
              <a:rPr lang="en-US" b="1" dirty="0"/>
              <a:t>IBM Machine Learning is provisioned by default in Data Science Experience</a:t>
            </a:r>
          </a:p>
          <a:p>
            <a:pPr marL="285750" indent="-285750">
              <a:buFont typeface="Arial" panose="020B0604020202020204" pitchFamily="34" charset="0"/>
              <a:buChar char="•"/>
            </a:pPr>
            <a:r>
              <a:rPr lang="en-US" dirty="0"/>
              <a:t>Enables Data Scientists to deploy machine learning models as web services</a:t>
            </a:r>
          </a:p>
          <a:p>
            <a:pPr marL="285750" indent="-285750">
              <a:buFont typeface="Arial" panose="020B0604020202020204" pitchFamily="34" charset="0"/>
              <a:buChar char="•"/>
            </a:pPr>
            <a:r>
              <a:rPr lang="en-US" dirty="0"/>
              <a:t>Single UI for creating, collaborating, deploying, monitoring, and feedback</a:t>
            </a:r>
          </a:p>
          <a:p>
            <a:pPr marL="285750" indent="-285750">
              <a:buFont typeface="Arial" panose="020B0604020202020204" pitchFamily="34" charset="0"/>
              <a:buChar char="•"/>
            </a:pPr>
            <a:r>
              <a:rPr lang="en-US" dirty="0"/>
              <a:t>Accessible via API, Wizard GUI, and Canvas</a:t>
            </a:r>
          </a:p>
        </p:txBody>
      </p:sp>
    </p:spTree>
    <p:extLst>
      <p:ext uri="{BB962C8B-B14F-4D97-AF65-F5344CB8AC3E}">
        <p14:creationId xmlns:p14="http://schemas.microsoft.com/office/powerpoint/2010/main" val="19932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p:cNvPicPr>
          <p:nvPr/>
        </p:nvPicPr>
        <p:blipFill>
          <a:blip r:embed="rId3">
            <a:extLst>
              <a:ext uri="{28A0092B-C50C-407E-A947-70E740481C1C}">
                <a14:useLocalDpi xmlns:a14="http://schemas.microsoft.com/office/drawing/2010/main" val="0"/>
              </a:ext>
            </a:extLst>
          </a:blip>
          <a:srcRect r="9145"/>
          <a:stretch>
            <a:fillRect/>
          </a:stretch>
        </p:blipFill>
        <p:spPr bwMode="auto">
          <a:xfrm>
            <a:off x="3174207" y="1703872"/>
            <a:ext cx="5969794" cy="2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73" y="3660070"/>
            <a:ext cx="5974556"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p:cNvSpPr txBox="1">
            <a:spLocks noChangeArrowheads="1"/>
          </p:cNvSpPr>
          <p:nvPr/>
        </p:nvSpPr>
        <p:spPr bwMode="auto">
          <a:xfrm>
            <a:off x="3573" y="1703872"/>
            <a:ext cx="3128963" cy="237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Char char="-"/>
            </a:pPr>
            <a:r>
              <a:rPr lang="en-US" sz="1350" dirty="0">
                <a:latin typeface="+mn-lt"/>
              </a:rPr>
              <a:t>DSX Canvas has compatibility with legacy SPSS Modeler streams</a:t>
            </a:r>
            <a:br>
              <a:rPr lang="en-US" sz="1350" dirty="0">
                <a:latin typeface="+mn-lt"/>
              </a:rPr>
            </a:br>
            <a:endParaRPr lang="en-US" sz="1350" dirty="0">
              <a:latin typeface="+mn-lt"/>
            </a:endParaRPr>
          </a:p>
          <a:p>
            <a:pPr eaLnBrk="1" hangingPunct="1">
              <a:lnSpc>
                <a:spcPct val="100000"/>
              </a:lnSpc>
              <a:spcBef>
                <a:spcPct val="0"/>
              </a:spcBef>
              <a:buFontTx/>
              <a:buChar char="-"/>
            </a:pPr>
            <a:r>
              <a:rPr lang="en-US" sz="1350" dirty="0">
                <a:latin typeface="+mn-lt"/>
              </a:rPr>
              <a:t>Multiple execution runtimes: SPSS Modeler, SparkML (coming soon)</a:t>
            </a:r>
            <a:br>
              <a:rPr lang="en-US" sz="1350" dirty="0">
                <a:latin typeface="+mn-lt"/>
              </a:rPr>
            </a:br>
            <a:endParaRPr lang="en-US" sz="1350" dirty="0">
              <a:latin typeface="+mn-lt"/>
            </a:endParaRPr>
          </a:p>
          <a:p>
            <a:pPr eaLnBrk="1" hangingPunct="1">
              <a:lnSpc>
                <a:spcPct val="100000"/>
              </a:lnSpc>
              <a:spcBef>
                <a:spcPct val="0"/>
              </a:spcBef>
              <a:buFontTx/>
              <a:buChar char="-"/>
            </a:pPr>
            <a:r>
              <a:rPr lang="en-US" sz="1350" dirty="0">
                <a:latin typeface="+mn-lt"/>
              </a:rPr>
              <a:t>Support for R/Python/SQL code in the pipeline</a:t>
            </a:r>
          </a:p>
          <a:p>
            <a:pPr eaLnBrk="1" hangingPunct="1">
              <a:lnSpc>
                <a:spcPct val="100000"/>
              </a:lnSpc>
              <a:spcBef>
                <a:spcPct val="0"/>
              </a:spcBef>
              <a:buFontTx/>
              <a:buChar char="-"/>
            </a:pPr>
            <a:endParaRPr lang="en-US" sz="1350" dirty="0"/>
          </a:p>
          <a:p>
            <a:pPr eaLnBrk="1" hangingPunct="1">
              <a:lnSpc>
                <a:spcPct val="100000"/>
              </a:lnSpc>
              <a:spcBef>
                <a:spcPct val="0"/>
              </a:spcBef>
              <a:buFontTx/>
              <a:buChar char="-"/>
            </a:pPr>
            <a:endParaRPr lang="en-US" sz="1350" dirty="0"/>
          </a:p>
          <a:p>
            <a:pPr eaLnBrk="1" hangingPunct="1">
              <a:lnSpc>
                <a:spcPct val="100000"/>
              </a:lnSpc>
              <a:spcBef>
                <a:spcPct val="0"/>
              </a:spcBef>
              <a:buFontTx/>
              <a:buChar char="-"/>
            </a:pPr>
            <a:endParaRPr lang="en-US" sz="1350" dirty="0"/>
          </a:p>
        </p:txBody>
      </p:sp>
      <p:sp>
        <p:nvSpPr>
          <p:cNvPr id="33799" name="Rectangle 7"/>
          <p:cNvSpPr>
            <a:spLocks noChangeArrowheads="1"/>
          </p:cNvSpPr>
          <p:nvPr/>
        </p:nvSpPr>
        <p:spPr bwMode="auto">
          <a:xfrm>
            <a:off x="6054329" y="4511954"/>
            <a:ext cx="295964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Char char="-"/>
            </a:pPr>
            <a:r>
              <a:rPr lang="en-US" sz="1350" dirty="0">
                <a:latin typeface="+mn-lt"/>
              </a:rPr>
              <a:t>One-click pipeline deployment from DSX Canvas (left) via IBM Machine Learning</a:t>
            </a:r>
          </a:p>
        </p:txBody>
      </p:sp>
      <p:sp>
        <p:nvSpPr>
          <p:cNvPr id="2" name="Title 1"/>
          <p:cNvSpPr>
            <a:spLocks noGrp="1"/>
          </p:cNvSpPr>
          <p:nvPr>
            <p:ph type="title"/>
          </p:nvPr>
        </p:nvSpPr>
        <p:spPr>
          <a:xfrm>
            <a:off x="265112" y="593725"/>
            <a:ext cx="8878887" cy="900538"/>
          </a:xfrm>
        </p:spPr>
        <p:txBody>
          <a:bodyPr/>
          <a:lstStyle/>
          <a:p>
            <a:r>
              <a:rPr lang="en-US" dirty="0"/>
              <a:t>The DSX Canvas is compatible with existing SPSS Modeler Streams and</a:t>
            </a:r>
            <a:r>
              <a:rPr lang="en-US" dirty="0">
                <a:solidFill>
                  <a:srgbClr val="FF0000"/>
                </a:solidFill>
              </a:rPr>
              <a:t> </a:t>
            </a:r>
            <a:r>
              <a:rPr lang="en-US" dirty="0"/>
              <a:t>can be deployed via IBM Machine Learning</a:t>
            </a:r>
            <a:endParaRPr lang="en-US" dirty="0">
              <a:solidFill>
                <a:srgbClr val="FF0000"/>
              </a:solidFill>
            </a:endParaRPr>
          </a:p>
        </p:txBody>
      </p:sp>
      <p:sp>
        <p:nvSpPr>
          <p:cNvPr id="3" name="TextBox 2"/>
          <p:cNvSpPr txBox="1"/>
          <p:nvPr/>
        </p:nvSpPr>
        <p:spPr>
          <a:xfrm>
            <a:off x="265112" y="6011735"/>
            <a:ext cx="3218317" cy="461665"/>
          </a:xfrm>
          <a:prstGeom prst="rect">
            <a:avLst/>
          </a:prstGeom>
          <a:noFill/>
        </p:spPr>
        <p:txBody>
          <a:bodyPr wrap="square" rtlCol="0">
            <a:spAutoFit/>
          </a:bodyPr>
          <a:lstStyle/>
          <a:p>
            <a:r>
              <a:rPr lang="en-US" sz="1200" dirty="0">
                <a:solidFill>
                  <a:srgbClr val="FF0000"/>
                </a:solidFill>
              </a:rPr>
              <a:t>DSX Canvas and Canvas One-Click Deployment via IBM ML are Roadmap Items</a:t>
            </a:r>
          </a:p>
        </p:txBody>
      </p:sp>
      <p:sp>
        <p:nvSpPr>
          <p:cNvPr id="8" name="TextBox 58"/>
          <p:cNvSpPr txBox="1">
            <a:spLocks noChangeArrowheads="1"/>
          </p:cNvSpPr>
          <p:nvPr/>
        </p:nvSpPr>
        <p:spPr bwMode="auto">
          <a:xfrm>
            <a:off x="3132536" y="6473400"/>
            <a:ext cx="26397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IBM Internal and Business Partners Only</a:t>
            </a:r>
          </a:p>
        </p:txBody>
      </p:sp>
    </p:spTree>
    <p:extLst>
      <p:ext uri="{BB962C8B-B14F-4D97-AF65-F5344CB8AC3E}">
        <p14:creationId xmlns:p14="http://schemas.microsoft.com/office/powerpoint/2010/main" val="1809249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51163" y="2782879"/>
            <a:ext cx="2706687" cy="912821"/>
          </a:xfrm>
        </p:spPr>
        <p:txBody>
          <a:bodyPr/>
          <a:lstStyle/>
          <a:p>
            <a:r>
              <a:rPr lang="en-US" sz="4000" dirty="0"/>
              <a:t>appendix</a:t>
            </a:r>
            <a:endParaRPr lang="en-US" dirty="0"/>
          </a:p>
        </p:txBody>
      </p:sp>
    </p:spTree>
    <p:extLst>
      <p:ext uri="{BB962C8B-B14F-4D97-AF65-F5344CB8AC3E}">
        <p14:creationId xmlns:p14="http://schemas.microsoft.com/office/powerpoint/2010/main" val="4104053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Scientist Workbench </a:t>
            </a:r>
            <a:r>
              <a:rPr lang="en-US" dirty="0" err="1"/>
              <a:t>vs</a:t>
            </a:r>
            <a:r>
              <a:rPr lang="en-US" dirty="0"/>
              <a:t> Data Science Experience</a:t>
            </a: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65113" y="1358115"/>
            <a:ext cx="8542338" cy="3367349"/>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13281" b="21334"/>
          <a:stretch/>
        </p:blipFill>
        <p:spPr>
          <a:xfrm>
            <a:off x="1057275" y="2857425"/>
            <a:ext cx="7929562" cy="3371925"/>
          </a:xfrm>
          <a:prstGeom prst="rect">
            <a:avLst/>
          </a:prstGeom>
        </p:spPr>
      </p:pic>
    </p:spTree>
    <p:extLst>
      <p:ext uri="{BB962C8B-B14F-4D97-AF65-F5344CB8AC3E}">
        <p14:creationId xmlns:p14="http://schemas.microsoft.com/office/powerpoint/2010/main" val="3207663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para data by the minute">
            <a:extLst>
              <a:ext uri="{FF2B5EF4-FFF2-40B4-BE49-F238E27FC236}">
                <a16:creationId xmlns:a16="http://schemas.microsoft.com/office/drawing/2014/main" id="{C404370C-3CA3-4F52-88EA-50826C81C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65" y="864606"/>
            <a:ext cx="5730875" cy="570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5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0722" y="1459887"/>
            <a:ext cx="4772948" cy="28523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Unified data access: Query structured data sets with SQL or DataFrame APIs</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Fast, familiar query language across all of your enterprise data</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Use BI tools to connect and query via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JDBC or ODBC drivers</a:t>
            </a:r>
          </a:p>
        </p:txBody>
      </p:sp>
      <p:sp>
        <p:nvSpPr>
          <p:cNvPr id="92" name="Freeform 20"/>
          <p:cNvSpPr>
            <a:spLocks/>
          </p:cNvSpPr>
          <p:nvPr>
            <p:custDataLst>
              <p:tags r:id="rId1"/>
            </p:custDataLst>
          </p:nvPr>
        </p:nvSpPr>
        <p:spPr bwMode="gray">
          <a:xfrm flipV="1">
            <a:off x="3610163" y="2017060"/>
            <a:ext cx="263283" cy="22952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pPr eaLnBrk="0" hangingPunct="0"/>
            <a:endParaRPr lang="en-US" sz="1200">
              <a:solidFill>
                <a:srgbClr val="000000"/>
              </a:solidFill>
              <a:ea typeface="MS PGothic" charset="0"/>
            </a:endParaRPr>
          </a:p>
        </p:txBody>
      </p:sp>
      <p:sp>
        <p:nvSpPr>
          <p:cNvPr id="78" name="Rectangle 77"/>
          <p:cNvSpPr/>
          <p:nvPr/>
        </p:nvSpPr>
        <p:spPr>
          <a:xfrm>
            <a:off x="2745639" y="514942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Core</a:t>
            </a:r>
          </a:p>
        </p:txBody>
      </p:sp>
      <p:sp>
        <p:nvSpPr>
          <p:cNvPr id="79" name="Rectangle 78"/>
          <p:cNvSpPr>
            <a:spLocks/>
          </p:cNvSpPr>
          <p:nvPr/>
        </p:nvSpPr>
        <p:spPr>
          <a:xfrm>
            <a:off x="2745639" y="2017059"/>
            <a:ext cx="857250" cy="3063126"/>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SQL</a:t>
            </a:r>
          </a:p>
        </p:txBody>
      </p:sp>
      <p:sp>
        <p:nvSpPr>
          <p:cNvPr id="81" name="Rectangle 80"/>
          <p:cNvSpPr>
            <a:spLocks/>
          </p:cNvSpPr>
          <p:nvPr/>
        </p:nvSpPr>
        <p:spPr>
          <a:xfrm>
            <a:off x="3680760"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Streaming</a:t>
            </a:r>
          </a:p>
        </p:txBody>
      </p:sp>
      <p:sp>
        <p:nvSpPr>
          <p:cNvPr id="84" name="Rectangle 83"/>
          <p:cNvSpPr>
            <a:spLocks/>
          </p:cNvSpPr>
          <p:nvPr/>
        </p:nvSpPr>
        <p:spPr>
          <a:xfrm>
            <a:off x="4615881"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MLlib </a:t>
            </a:r>
            <a:br>
              <a:rPr lang="en-US" sz="1200" dirty="0">
                <a:solidFill>
                  <a:srgbClr val="000000"/>
                </a:solidFill>
                <a:latin typeface="Helvetica Neue Light" charset="0"/>
                <a:ea typeface="Helvetica Neue Light" charset="0"/>
                <a:cs typeface="Helvetica Neue Light" charset="0"/>
              </a:rPr>
            </a:br>
            <a:r>
              <a:rPr lang="en-US" sz="825" dirty="0">
                <a:solidFill>
                  <a:srgbClr val="000000"/>
                </a:solidFill>
                <a:latin typeface="Helvetica Neue Light" charset="0"/>
                <a:ea typeface="Helvetica Neue Light" charset="0"/>
                <a:cs typeface="Helvetica Neue Light" charset="0"/>
              </a:rPr>
              <a:t>Machine Learning</a:t>
            </a:r>
          </a:p>
        </p:txBody>
      </p:sp>
      <p:sp>
        <p:nvSpPr>
          <p:cNvPr id="85" name="Rectangle 84"/>
          <p:cNvSpPr>
            <a:spLocks/>
          </p:cNvSpPr>
          <p:nvPr/>
        </p:nvSpPr>
        <p:spPr>
          <a:xfrm>
            <a:off x="5551003"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GraphX </a:t>
            </a:r>
            <a:r>
              <a:rPr lang="en-US" sz="825" dirty="0">
                <a:solidFill>
                  <a:srgbClr val="000000"/>
                </a:solidFill>
                <a:latin typeface="Helvetica Neue Light" charset="0"/>
                <a:ea typeface="Helvetica Neue Light" charset="0"/>
                <a:cs typeface="Helvetica Neue Light" charset="0"/>
              </a:rPr>
              <a:t>Graphing</a:t>
            </a:r>
            <a:endParaRPr lang="en-US" sz="1200" dirty="0">
              <a:solidFill>
                <a:srgbClr val="000000"/>
              </a:solidFill>
              <a:latin typeface="Helvetica Neue Light" charset="0"/>
              <a:ea typeface="Helvetica Neue Light" charset="0"/>
              <a:cs typeface="Helvetica Neue Light" charset="0"/>
            </a:endParaRPr>
          </a:p>
        </p:txBody>
      </p:sp>
      <p:pic>
        <p:nvPicPr>
          <p:cNvPr id="86" name="Pictur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0195" y="5059985"/>
            <a:ext cx="879513" cy="6943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6020" y="4544646"/>
            <a:ext cx="913690" cy="365476"/>
          </a:xfrm>
          <a:prstGeom prst="rect">
            <a:avLst/>
          </a:prstGeom>
        </p:spPr>
      </p:pic>
      <p:sp>
        <p:nvSpPr>
          <p:cNvPr id="88" name="Rectangle 5"/>
          <p:cNvSpPr>
            <a:spLocks noChangeArrowheads="1"/>
          </p:cNvSpPr>
          <p:nvPr/>
        </p:nvSpPr>
        <p:spPr bwMode="auto">
          <a:xfrm>
            <a:off x="6846445" y="4909158"/>
            <a:ext cx="607014" cy="3940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67500" tIns="35100" rIns="67500" bIns="35100" anchor="ctr">
            <a:spAutoFit/>
          </a:bodyPr>
          <a:lstStyle/>
          <a:p>
            <a:pPr algn="ctr" eaLnBrk="0" hangingPunct="0">
              <a:defRPr/>
            </a:pPr>
            <a:r>
              <a:rPr lang="en-US" sz="2100" b="1" dirty="0">
                <a:solidFill>
                  <a:srgbClr val="0A5889"/>
                </a:solidFill>
                <a:latin typeface="Helvetica Neue Light" charset="0"/>
                <a:ea typeface="Helvetica Neue Light" charset="0"/>
                <a:cs typeface="Helvetica Neue Light" charset="0"/>
              </a:rPr>
              <a:t>+</a:t>
            </a:r>
          </a:p>
        </p:txBody>
      </p:sp>
      <p:sp>
        <p:nvSpPr>
          <p:cNvPr id="31746" name="Title 10"/>
          <p:cNvSpPr>
            <a:spLocks noGrp="1"/>
          </p:cNvSpPr>
          <p:nvPr>
            <p:ph type="title"/>
          </p:nvPr>
        </p:nvSpPr>
        <p:spPr/>
        <p:txBody>
          <a:bodyPr/>
          <a:lstStyle/>
          <a:p>
            <a:r>
              <a:rPr lang="en-US" altLang="en-US" dirty="0"/>
              <a:t>Select Libraries to Meet Use-Case Challenges</a:t>
            </a:r>
          </a:p>
        </p:txBody>
      </p:sp>
    </p:spTree>
    <p:extLst>
      <p:ext uri="{BB962C8B-B14F-4D97-AF65-F5344CB8AC3E}">
        <p14:creationId xmlns:p14="http://schemas.microsoft.com/office/powerpoint/2010/main" val="1177361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1293" y="1245238"/>
            <a:ext cx="4009331" cy="30670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Micro-batch event processing for near-real time analytics</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e.g. Internet of Things (IoT) devices,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Twitter feeds, Kafka (event hub), etc.</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Spark’s engine drives some action or outputs data in batches to various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data stores </a:t>
            </a:r>
          </a:p>
        </p:txBody>
      </p:sp>
      <p:sp>
        <p:nvSpPr>
          <p:cNvPr id="92" name="Freeform 20"/>
          <p:cNvSpPr>
            <a:spLocks/>
          </p:cNvSpPr>
          <p:nvPr>
            <p:custDataLst>
              <p:tags r:id="rId1"/>
            </p:custDataLst>
          </p:nvPr>
        </p:nvSpPr>
        <p:spPr bwMode="gray">
          <a:xfrm flipV="1">
            <a:off x="4538010" y="2017060"/>
            <a:ext cx="263283" cy="22952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pPr eaLnBrk="0" hangingPunct="0"/>
            <a:endParaRPr lang="en-US" sz="1200">
              <a:solidFill>
                <a:srgbClr val="000000"/>
              </a:solidFill>
              <a:ea typeface="MS PGothic" charset="0"/>
            </a:endParaRPr>
          </a:p>
        </p:txBody>
      </p:sp>
      <p:sp>
        <p:nvSpPr>
          <p:cNvPr id="78" name="Rectangle 77"/>
          <p:cNvSpPr/>
          <p:nvPr/>
        </p:nvSpPr>
        <p:spPr>
          <a:xfrm>
            <a:off x="2745639" y="514942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Core</a:t>
            </a:r>
          </a:p>
        </p:txBody>
      </p:sp>
      <p:sp>
        <p:nvSpPr>
          <p:cNvPr id="79" name="Rectangle 78"/>
          <p:cNvSpPr>
            <a:spLocks/>
          </p:cNvSpPr>
          <p:nvPr/>
        </p:nvSpPr>
        <p:spPr>
          <a:xfrm>
            <a:off x="2745639"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SQL</a:t>
            </a:r>
          </a:p>
        </p:txBody>
      </p:sp>
      <p:sp>
        <p:nvSpPr>
          <p:cNvPr id="81" name="Rectangle 80"/>
          <p:cNvSpPr>
            <a:spLocks/>
          </p:cNvSpPr>
          <p:nvPr/>
        </p:nvSpPr>
        <p:spPr>
          <a:xfrm>
            <a:off x="3680760" y="2017059"/>
            <a:ext cx="857250" cy="3063127"/>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Streaming</a:t>
            </a:r>
          </a:p>
        </p:txBody>
      </p:sp>
      <p:sp>
        <p:nvSpPr>
          <p:cNvPr id="84" name="Rectangle 83"/>
          <p:cNvSpPr>
            <a:spLocks/>
          </p:cNvSpPr>
          <p:nvPr/>
        </p:nvSpPr>
        <p:spPr>
          <a:xfrm>
            <a:off x="4615881"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MLlib </a:t>
            </a:r>
            <a:br>
              <a:rPr lang="en-US" sz="1200" dirty="0">
                <a:solidFill>
                  <a:srgbClr val="000000"/>
                </a:solidFill>
                <a:latin typeface="Helvetica Neue Light" charset="0"/>
                <a:ea typeface="Helvetica Neue Light" charset="0"/>
                <a:cs typeface="Helvetica Neue Light" charset="0"/>
              </a:rPr>
            </a:br>
            <a:r>
              <a:rPr lang="en-US" sz="825" dirty="0">
                <a:solidFill>
                  <a:srgbClr val="000000"/>
                </a:solidFill>
                <a:latin typeface="Helvetica Neue Light" charset="0"/>
                <a:ea typeface="Helvetica Neue Light" charset="0"/>
                <a:cs typeface="Helvetica Neue Light" charset="0"/>
              </a:rPr>
              <a:t>Machine Learning</a:t>
            </a:r>
          </a:p>
        </p:txBody>
      </p:sp>
      <p:sp>
        <p:nvSpPr>
          <p:cNvPr id="85" name="Rectangle 84"/>
          <p:cNvSpPr>
            <a:spLocks/>
          </p:cNvSpPr>
          <p:nvPr/>
        </p:nvSpPr>
        <p:spPr>
          <a:xfrm>
            <a:off x="5551003"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GraphX </a:t>
            </a:r>
            <a:r>
              <a:rPr lang="en-US" sz="825" dirty="0">
                <a:solidFill>
                  <a:srgbClr val="000000"/>
                </a:solidFill>
                <a:latin typeface="Helvetica Neue Light" charset="0"/>
                <a:ea typeface="Helvetica Neue Light" charset="0"/>
                <a:cs typeface="Helvetica Neue Light" charset="0"/>
              </a:rPr>
              <a:t>Graphing</a:t>
            </a:r>
            <a:endParaRPr lang="en-US" sz="1200" dirty="0">
              <a:solidFill>
                <a:srgbClr val="000000"/>
              </a:solidFill>
              <a:latin typeface="Helvetica Neue Light" charset="0"/>
              <a:ea typeface="Helvetica Neue Light" charset="0"/>
              <a:cs typeface="Helvetica Neue Light" charset="0"/>
            </a:endParaRPr>
          </a:p>
        </p:txBody>
      </p:sp>
      <p:pic>
        <p:nvPicPr>
          <p:cNvPr id="86" name="Pictur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0195" y="5059985"/>
            <a:ext cx="879513" cy="6943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6020" y="4544646"/>
            <a:ext cx="913690" cy="365476"/>
          </a:xfrm>
          <a:prstGeom prst="rect">
            <a:avLst/>
          </a:prstGeom>
        </p:spPr>
      </p:pic>
      <p:sp>
        <p:nvSpPr>
          <p:cNvPr id="88" name="Rectangle 5"/>
          <p:cNvSpPr>
            <a:spLocks noChangeArrowheads="1"/>
          </p:cNvSpPr>
          <p:nvPr/>
        </p:nvSpPr>
        <p:spPr bwMode="auto">
          <a:xfrm>
            <a:off x="6846445" y="4909158"/>
            <a:ext cx="607014" cy="3940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67500" tIns="35100" rIns="67500" bIns="35100" anchor="ctr">
            <a:spAutoFit/>
          </a:bodyPr>
          <a:lstStyle/>
          <a:p>
            <a:pPr algn="ctr" eaLnBrk="0" hangingPunct="0">
              <a:defRPr/>
            </a:pPr>
            <a:r>
              <a:rPr lang="en-US" sz="2100" b="1" dirty="0">
                <a:solidFill>
                  <a:srgbClr val="0A5889"/>
                </a:solidFill>
                <a:latin typeface="Helvetica Neue Light" charset="0"/>
                <a:ea typeface="Helvetica Neue Light" charset="0"/>
                <a:cs typeface="Helvetica Neue Light" charset="0"/>
              </a:rPr>
              <a:t>+</a:t>
            </a:r>
          </a:p>
        </p:txBody>
      </p:sp>
      <p:sp>
        <p:nvSpPr>
          <p:cNvPr id="3" name="Title 2"/>
          <p:cNvSpPr>
            <a:spLocks noGrp="1"/>
          </p:cNvSpPr>
          <p:nvPr>
            <p:ph type="title"/>
          </p:nvPr>
        </p:nvSpPr>
        <p:spPr/>
        <p:txBody>
          <a:bodyPr/>
          <a:lstStyle/>
          <a:p>
            <a:r>
              <a:rPr lang="en-US" altLang="en-US" dirty="0"/>
              <a:t>Select Libraries to Meet Use-Case Challenges</a:t>
            </a:r>
            <a:endParaRPr lang="en-US" dirty="0"/>
          </a:p>
        </p:txBody>
      </p:sp>
    </p:spTree>
    <p:extLst>
      <p:ext uri="{BB962C8B-B14F-4D97-AF65-F5344CB8AC3E}">
        <p14:creationId xmlns:p14="http://schemas.microsoft.com/office/powerpoint/2010/main" val="3129025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114" y="1164615"/>
            <a:ext cx="4406304" cy="31476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Predictive and prescriptive analytics</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Machine learning algorithms for:</a:t>
            </a:r>
          </a:p>
          <a:p>
            <a:pPr marL="471488" lvl="1"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Clustering</a:t>
            </a:r>
          </a:p>
          <a:p>
            <a:pPr marL="471488" lvl="1"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Classification</a:t>
            </a:r>
          </a:p>
          <a:p>
            <a:pPr marL="471488" lvl="1"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Regression</a:t>
            </a:r>
          </a:p>
          <a:p>
            <a:pPr marL="471488" lvl="1"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etc.</a:t>
            </a:r>
          </a:p>
          <a:p>
            <a:pPr eaLnBrk="0" hangingPunct="0"/>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Smart application design from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pre-built, out-of-the-box statistical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and algorithmic models</a:t>
            </a:r>
          </a:p>
        </p:txBody>
      </p:sp>
      <p:sp>
        <p:nvSpPr>
          <p:cNvPr id="92" name="Freeform 20"/>
          <p:cNvSpPr>
            <a:spLocks/>
          </p:cNvSpPr>
          <p:nvPr>
            <p:custDataLst>
              <p:tags r:id="rId1"/>
            </p:custDataLst>
          </p:nvPr>
        </p:nvSpPr>
        <p:spPr bwMode="gray">
          <a:xfrm flipH="1" flipV="1">
            <a:off x="4352598" y="2017060"/>
            <a:ext cx="263283" cy="22952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pPr eaLnBrk="0" hangingPunct="0"/>
            <a:endParaRPr lang="en-US" sz="1200">
              <a:solidFill>
                <a:srgbClr val="000000"/>
              </a:solidFill>
              <a:ea typeface="MS PGothic" charset="0"/>
            </a:endParaRPr>
          </a:p>
        </p:txBody>
      </p:sp>
      <p:sp>
        <p:nvSpPr>
          <p:cNvPr id="78" name="Rectangle 77"/>
          <p:cNvSpPr/>
          <p:nvPr/>
        </p:nvSpPr>
        <p:spPr>
          <a:xfrm>
            <a:off x="2745639" y="514942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Core</a:t>
            </a:r>
          </a:p>
        </p:txBody>
      </p:sp>
      <p:sp>
        <p:nvSpPr>
          <p:cNvPr id="79" name="Rectangle 78"/>
          <p:cNvSpPr>
            <a:spLocks/>
          </p:cNvSpPr>
          <p:nvPr/>
        </p:nvSpPr>
        <p:spPr>
          <a:xfrm>
            <a:off x="2745639"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SQL</a:t>
            </a:r>
          </a:p>
        </p:txBody>
      </p:sp>
      <p:sp>
        <p:nvSpPr>
          <p:cNvPr id="81" name="Rectangle 80"/>
          <p:cNvSpPr>
            <a:spLocks/>
          </p:cNvSpPr>
          <p:nvPr/>
        </p:nvSpPr>
        <p:spPr>
          <a:xfrm>
            <a:off x="3680760" y="4381512"/>
            <a:ext cx="857250" cy="69867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Streaming</a:t>
            </a:r>
          </a:p>
        </p:txBody>
      </p:sp>
      <p:sp>
        <p:nvSpPr>
          <p:cNvPr id="84" name="Rectangle 83"/>
          <p:cNvSpPr>
            <a:spLocks/>
          </p:cNvSpPr>
          <p:nvPr/>
        </p:nvSpPr>
        <p:spPr>
          <a:xfrm>
            <a:off x="4615881" y="2017059"/>
            <a:ext cx="857250" cy="3063127"/>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FFFFFF"/>
                </a:solidFill>
                <a:latin typeface="Helvetica Neue Light" charset="0"/>
                <a:ea typeface="Helvetica Neue Light" charset="0"/>
                <a:cs typeface="Helvetica Neue Light" charset="0"/>
              </a:rPr>
              <a:t>MLlib </a:t>
            </a:r>
            <a:br>
              <a:rPr lang="en-US" sz="1200" dirty="0">
                <a:solidFill>
                  <a:srgbClr val="FFFFFF"/>
                </a:solidFill>
                <a:latin typeface="Helvetica Neue Light" charset="0"/>
                <a:ea typeface="Helvetica Neue Light" charset="0"/>
                <a:cs typeface="Helvetica Neue Light" charset="0"/>
              </a:rPr>
            </a:br>
            <a:r>
              <a:rPr lang="en-US" sz="825" dirty="0">
                <a:solidFill>
                  <a:srgbClr val="FFFFFF"/>
                </a:solidFill>
                <a:latin typeface="Helvetica Neue Light" charset="0"/>
                <a:ea typeface="Helvetica Neue Light" charset="0"/>
                <a:cs typeface="Helvetica Neue Light" charset="0"/>
              </a:rPr>
              <a:t>Machine Learning</a:t>
            </a:r>
          </a:p>
        </p:txBody>
      </p:sp>
      <p:sp>
        <p:nvSpPr>
          <p:cNvPr id="85" name="Rectangle 84"/>
          <p:cNvSpPr>
            <a:spLocks/>
          </p:cNvSpPr>
          <p:nvPr/>
        </p:nvSpPr>
        <p:spPr>
          <a:xfrm>
            <a:off x="5551003"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GraphX </a:t>
            </a:r>
            <a:r>
              <a:rPr lang="en-US" sz="825" dirty="0">
                <a:solidFill>
                  <a:srgbClr val="000000"/>
                </a:solidFill>
                <a:latin typeface="Helvetica Neue Light" charset="0"/>
                <a:ea typeface="Helvetica Neue Light" charset="0"/>
                <a:cs typeface="Helvetica Neue Light" charset="0"/>
              </a:rPr>
              <a:t>Graphing</a:t>
            </a:r>
            <a:endParaRPr lang="en-US" sz="1200" dirty="0">
              <a:solidFill>
                <a:srgbClr val="000000"/>
              </a:solidFill>
              <a:latin typeface="Helvetica Neue Light" charset="0"/>
              <a:ea typeface="Helvetica Neue Light" charset="0"/>
              <a:cs typeface="Helvetica Neue Light" charset="0"/>
            </a:endParaRPr>
          </a:p>
        </p:txBody>
      </p:sp>
      <p:pic>
        <p:nvPicPr>
          <p:cNvPr id="86" name="Pictur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0195" y="5059985"/>
            <a:ext cx="879513" cy="6943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6020" y="4544646"/>
            <a:ext cx="913690" cy="365476"/>
          </a:xfrm>
          <a:prstGeom prst="rect">
            <a:avLst/>
          </a:prstGeom>
        </p:spPr>
      </p:pic>
      <p:sp>
        <p:nvSpPr>
          <p:cNvPr id="88" name="Rectangle 5"/>
          <p:cNvSpPr>
            <a:spLocks noChangeArrowheads="1"/>
          </p:cNvSpPr>
          <p:nvPr/>
        </p:nvSpPr>
        <p:spPr bwMode="auto">
          <a:xfrm>
            <a:off x="6846445" y="4909158"/>
            <a:ext cx="607014" cy="3940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67500" tIns="35100" rIns="67500" bIns="35100" anchor="ctr">
            <a:spAutoFit/>
          </a:bodyPr>
          <a:lstStyle/>
          <a:p>
            <a:pPr algn="ctr" eaLnBrk="0" hangingPunct="0">
              <a:defRPr/>
            </a:pPr>
            <a:r>
              <a:rPr lang="en-US" sz="2100" b="1" dirty="0">
                <a:solidFill>
                  <a:srgbClr val="0A5889"/>
                </a:solidFill>
                <a:latin typeface="Helvetica Neue Light" charset="0"/>
                <a:ea typeface="Helvetica Neue Light" charset="0"/>
                <a:cs typeface="Helvetica Neue Light" charset="0"/>
              </a:rPr>
              <a:t>+</a:t>
            </a:r>
          </a:p>
        </p:txBody>
      </p:sp>
      <p:sp>
        <p:nvSpPr>
          <p:cNvPr id="5" name="Title 4"/>
          <p:cNvSpPr>
            <a:spLocks noGrp="1"/>
          </p:cNvSpPr>
          <p:nvPr>
            <p:ph type="title"/>
          </p:nvPr>
        </p:nvSpPr>
        <p:spPr/>
        <p:txBody>
          <a:bodyPr/>
          <a:lstStyle/>
          <a:p>
            <a:r>
              <a:rPr lang="en-US" altLang="en-US" dirty="0"/>
              <a:t>Select Libraries to Meet Use-Case Challenges</a:t>
            </a:r>
            <a:endParaRPr lang="en-US" dirty="0"/>
          </a:p>
        </p:txBody>
      </p:sp>
    </p:spTree>
    <p:extLst>
      <p:ext uri="{BB962C8B-B14F-4D97-AF65-F5344CB8AC3E}">
        <p14:creationId xmlns:p14="http://schemas.microsoft.com/office/powerpoint/2010/main" val="98959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5113" y="1164615"/>
            <a:ext cx="5285891" cy="31476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Represent and analyze systems represented by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graph nodes </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Trace interconnections between graph nodes</a:t>
            </a:r>
          </a:p>
          <a:p>
            <a:pPr marL="128588" indent="-128588" eaLnBrk="0" hangingPunct="0">
              <a:buFont typeface="Wingdings" charset="2"/>
              <a:buChar char="§"/>
            </a:pPr>
            <a:endParaRPr lang="en-US" sz="1600" dirty="0">
              <a:solidFill>
                <a:srgbClr val="000000"/>
              </a:solidFill>
              <a:latin typeface="Helvetica Neue Light" charset="0"/>
              <a:ea typeface="Helvetica Neue Light" charset="0"/>
              <a:cs typeface="Helvetica Neue Light" charset="0"/>
            </a:endParaRPr>
          </a:p>
          <a:p>
            <a:pPr marL="128588" indent="-128588" eaLnBrk="0" hangingPunct="0">
              <a:buFont typeface="Wingdings" charset="2"/>
              <a:buChar char="§"/>
            </a:pPr>
            <a:r>
              <a:rPr lang="en-US" sz="1600" dirty="0">
                <a:solidFill>
                  <a:srgbClr val="000000"/>
                </a:solidFill>
                <a:latin typeface="Helvetica Neue Light" charset="0"/>
                <a:ea typeface="Helvetica Neue Light" charset="0"/>
                <a:cs typeface="Helvetica Neue Light" charset="0"/>
              </a:rPr>
              <a:t>Applicable to use cases in transportation, telecommunications, road networks, modeling </a:t>
            </a:r>
            <a:br>
              <a:rPr lang="en-US" sz="1600" dirty="0">
                <a:solidFill>
                  <a:srgbClr val="000000"/>
                </a:solidFill>
                <a:latin typeface="Helvetica Neue Light" charset="0"/>
                <a:ea typeface="Helvetica Neue Light" charset="0"/>
                <a:cs typeface="Helvetica Neue Light" charset="0"/>
              </a:rPr>
            </a:br>
            <a:r>
              <a:rPr lang="en-US" sz="1600" dirty="0">
                <a:solidFill>
                  <a:srgbClr val="000000"/>
                </a:solidFill>
                <a:latin typeface="Helvetica Neue Light" charset="0"/>
                <a:ea typeface="Helvetica Neue Light" charset="0"/>
                <a:cs typeface="Helvetica Neue Light" charset="0"/>
              </a:rPr>
              <a:t>personal relationships, social media, etc.</a:t>
            </a:r>
          </a:p>
        </p:txBody>
      </p:sp>
      <p:sp>
        <p:nvSpPr>
          <p:cNvPr id="92" name="Freeform 20"/>
          <p:cNvSpPr>
            <a:spLocks/>
          </p:cNvSpPr>
          <p:nvPr>
            <p:custDataLst>
              <p:tags r:id="rId1"/>
            </p:custDataLst>
          </p:nvPr>
        </p:nvSpPr>
        <p:spPr bwMode="gray">
          <a:xfrm flipH="1" flipV="1">
            <a:off x="5287720" y="2017060"/>
            <a:ext cx="263283" cy="22952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pPr eaLnBrk="0" hangingPunct="0"/>
            <a:endParaRPr lang="en-US" sz="1200">
              <a:solidFill>
                <a:srgbClr val="000000"/>
              </a:solidFill>
              <a:ea typeface="MS PGothic" charset="0"/>
            </a:endParaRPr>
          </a:p>
        </p:txBody>
      </p:sp>
      <p:sp>
        <p:nvSpPr>
          <p:cNvPr id="78" name="Rectangle 77"/>
          <p:cNvSpPr/>
          <p:nvPr/>
        </p:nvSpPr>
        <p:spPr>
          <a:xfrm>
            <a:off x="2745639" y="514942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eaLnBrk="0" hangingPunct="0"/>
            <a:r>
              <a:rPr lang="en-US" sz="1200" dirty="0">
                <a:solidFill>
                  <a:srgbClr val="FFFFFF"/>
                </a:solidFill>
                <a:latin typeface="Helvetica Neue Light" charset="0"/>
                <a:ea typeface="Helvetica Neue Light" charset="0"/>
                <a:cs typeface="Helvetica Neue Light" charset="0"/>
              </a:rPr>
              <a:t>Spark Core</a:t>
            </a:r>
          </a:p>
        </p:txBody>
      </p:sp>
      <p:sp>
        <p:nvSpPr>
          <p:cNvPr id="79" name="Rectangle 78"/>
          <p:cNvSpPr>
            <a:spLocks/>
          </p:cNvSpPr>
          <p:nvPr/>
        </p:nvSpPr>
        <p:spPr>
          <a:xfrm>
            <a:off x="2745639" y="4381512"/>
            <a:ext cx="857250" cy="69867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SQL</a:t>
            </a:r>
          </a:p>
        </p:txBody>
      </p:sp>
      <p:sp>
        <p:nvSpPr>
          <p:cNvPr id="81" name="Rectangle 80"/>
          <p:cNvSpPr>
            <a:spLocks/>
          </p:cNvSpPr>
          <p:nvPr/>
        </p:nvSpPr>
        <p:spPr>
          <a:xfrm>
            <a:off x="3680760" y="4381512"/>
            <a:ext cx="857250" cy="69867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Spark Streaming</a:t>
            </a:r>
          </a:p>
        </p:txBody>
      </p:sp>
      <p:sp>
        <p:nvSpPr>
          <p:cNvPr id="84" name="Rectangle 83"/>
          <p:cNvSpPr>
            <a:spLocks/>
          </p:cNvSpPr>
          <p:nvPr/>
        </p:nvSpPr>
        <p:spPr>
          <a:xfrm>
            <a:off x="4615881" y="4381512"/>
            <a:ext cx="857250" cy="69867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000000"/>
                </a:solidFill>
                <a:latin typeface="Helvetica Neue Light" charset="0"/>
                <a:ea typeface="Helvetica Neue Light" charset="0"/>
                <a:cs typeface="Helvetica Neue Light" charset="0"/>
              </a:rPr>
              <a:t>MLlib </a:t>
            </a:r>
            <a:br>
              <a:rPr lang="en-US" sz="1200" dirty="0">
                <a:solidFill>
                  <a:srgbClr val="000000"/>
                </a:solidFill>
                <a:latin typeface="Helvetica Neue Light" charset="0"/>
                <a:ea typeface="Helvetica Neue Light" charset="0"/>
                <a:cs typeface="Helvetica Neue Light" charset="0"/>
              </a:rPr>
            </a:br>
            <a:r>
              <a:rPr lang="en-US" sz="825" dirty="0">
                <a:solidFill>
                  <a:srgbClr val="000000"/>
                </a:solidFill>
                <a:latin typeface="Helvetica Neue Light" charset="0"/>
                <a:ea typeface="Helvetica Neue Light" charset="0"/>
                <a:cs typeface="Helvetica Neue Light" charset="0"/>
              </a:rPr>
              <a:t>Machine Learning</a:t>
            </a:r>
          </a:p>
        </p:txBody>
      </p:sp>
      <p:sp>
        <p:nvSpPr>
          <p:cNvPr id="85" name="Rectangle 84"/>
          <p:cNvSpPr>
            <a:spLocks/>
          </p:cNvSpPr>
          <p:nvPr/>
        </p:nvSpPr>
        <p:spPr>
          <a:xfrm>
            <a:off x="5551003" y="2017059"/>
            <a:ext cx="857250" cy="3063127"/>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200" dirty="0">
                <a:solidFill>
                  <a:srgbClr val="FFFFFF"/>
                </a:solidFill>
                <a:latin typeface="Helvetica Neue Light" charset="0"/>
                <a:ea typeface="Helvetica Neue Light" charset="0"/>
                <a:cs typeface="Helvetica Neue Light" charset="0"/>
              </a:rPr>
              <a:t>GraphX </a:t>
            </a:r>
            <a:r>
              <a:rPr lang="en-US" sz="825" dirty="0">
                <a:solidFill>
                  <a:srgbClr val="FFFFFF"/>
                </a:solidFill>
                <a:latin typeface="Helvetica Neue Light" charset="0"/>
                <a:ea typeface="Helvetica Neue Light" charset="0"/>
                <a:cs typeface="Helvetica Neue Light" charset="0"/>
              </a:rPr>
              <a:t>Graphing</a:t>
            </a:r>
            <a:endParaRPr lang="en-US" sz="1200" dirty="0">
              <a:solidFill>
                <a:srgbClr val="FFFFFF"/>
              </a:solidFill>
              <a:latin typeface="Helvetica Neue Light" charset="0"/>
              <a:ea typeface="Helvetica Neue Light" charset="0"/>
              <a:cs typeface="Helvetica Neue Light" charset="0"/>
            </a:endParaRPr>
          </a:p>
        </p:txBody>
      </p:sp>
      <p:pic>
        <p:nvPicPr>
          <p:cNvPr id="86" name="Pictur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10195" y="5059985"/>
            <a:ext cx="879513" cy="6943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76020" y="4544646"/>
            <a:ext cx="913690" cy="365476"/>
          </a:xfrm>
          <a:prstGeom prst="rect">
            <a:avLst/>
          </a:prstGeom>
        </p:spPr>
      </p:pic>
      <p:sp>
        <p:nvSpPr>
          <p:cNvPr id="88" name="Rectangle 5"/>
          <p:cNvSpPr>
            <a:spLocks noChangeArrowheads="1"/>
          </p:cNvSpPr>
          <p:nvPr/>
        </p:nvSpPr>
        <p:spPr bwMode="auto">
          <a:xfrm>
            <a:off x="6846445" y="4909158"/>
            <a:ext cx="607014" cy="3940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67500" tIns="35100" rIns="67500" bIns="35100" anchor="ctr">
            <a:spAutoFit/>
          </a:bodyPr>
          <a:lstStyle/>
          <a:p>
            <a:pPr algn="ctr" eaLnBrk="0" hangingPunct="0">
              <a:defRPr/>
            </a:pPr>
            <a:r>
              <a:rPr lang="en-US" sz="2100" b="1" dirty="0">
                <a:solidFill>
                  <a:srgbClr val="0A5889"/>
                </a:solidFill>
                <a:latin typeface="Helvetica Neue Light" charset="0"/>
                <a:ea typeface="Helvetica Neue Light" charset="0"/>
                <a:cs typeface="Helvetica Neue Light" charset="0"/>
              </a:rPr>
              <a:t>+</a:t>
            </a:r>
          </a:p>
        </p:txBody>
      </p:sp>
      <p:sp>
        <p:nvSpPr>
          <p:cNvPr id="3" name="Title 2"/>
          <p:cNvSpPr>
            <a:spLocks noGrp="1"/>
          </p:cNvSpPr>
          <p:nvPr>
            <p:ph type="title"/>
          </p:nvPr>
        </p:nvSpPr>
        <p:spPr/>
        <p:txBody>
          <a:bodyPr/>
          <a:lstStyle/>
          <a:p>
            <a:r>
              <a:rPr lang="en-US" altLang="en-US" dirty="0"/>
              <a:t>Select Libraries to Meet Use-Case Challenges</a:t>
            </a:r>
            <a:endParaRPr lang="en-US" dirty="0"/>
          </a:p>
        </p:txBody>
      </p:sp>
    </p:spTree>
    <p:extLst>
      <p:ext uri="{BB962C8B-B14F-4D97-AF65-F5344CB8AC3E}">
        <p14:creationId xmlns:p14="http://schemas.microsoft.com/office/powerpoint/2010/main" val="4028389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a:xfrm>
            <a:off x="265113" y="593725"/>
            <a:ext cx="8545512" cy="425450"/>
          </a:xfrm>
        </p:spPr>
        <p:txBody>
          <a:bodyPr/>
          <a:lstStyle/>
          <a:p>
            <a:pPr eaLnBrk="1" hangingPunct="1"/>
            <a:r>
              <a:rPr lang="en-US" altLang="en-US" b="1" dirty="0"/>
              <a:t>Machine Learning</a:t>
            </a:r>
          </a:p>
        </p:txBody>
      </p:sp>
      <p:sp>
        <p:nvSpPr>
          <p:cNvPr id="175107" name="Content Placeholder 2"/>
          <p:cNvSpPr>
            <a:spLocks noGrp="1"/>
          </p:cNvSpPr>
          <p:nvPr>
            <p:ph idx="1"/>
          </p:nvPr>
        </p:nvSpPr>
        <p:spPr/>
        <p:txBody>
          <a:bodyPr/>
          <a:lstStyle/>
          <a:p>
            <a:pPr lvl="1" eaLnBrk="1" hangingPunct="1"/>
            <a:endParaRPr lang="en-US" altLang="en-US" dirty="0"/>
          </a:p>
          <a:p>
            <a:pPr lvl="1" eaLnBrk="1" hangingPunct="1"/>
            <a:r>
              <a:rPr lang="en-US" altLang="en-US" dirty="0"/>
              <a:t>“The science of getting computers to act without being explicitly programmed”</a:t>
            </a:r>
          </a:p>
          <a:p>
            <a:pPr lvl="1" eaLnBrk="1" hangingPunct="1"/>
            <a:r>
              <a:rPr lang="en-US" altLang="en-US" dirty="0"/>
              <a:t>“Systems that can learn from data”</a:t>
            </a:r>
          </a:p>
          <a:p>
            <a:pPr lvl="1" eaLnBrk="1" hangingPunct="1"/>
            <a:endParaRPr lang="en-US" altLang="en-US" dirty="0"/>
          </a:p>
          <a:p>
            <a:pPr marL="0" indent="0" eaLnBrk="1" hangingPunct="1">
              <a:buFont typeface="Wingdings" panose="05000000000000000000" pitchFamily="2" charset="2"/>
              <a:buNone/>
            </a:pPr>
            <a:endParaRPr lang="en-US" altLang="en-US" dirty="0"/>
          </a:p>
        </p:txBody>
      </p:sp>
      <p:sp>
        <p:nvSpPr>
          <p:cNvPr id="5" name="Rectangle 4"/>
          <p:cNvSpPr/>
          <p:nvPr/>
        </p:nvSpPr>
        <p:spPr bwMode="auto">
          <a:xfrm>
            <a:off x="1979613" y="3121025"/>
            <a:ext cx="1633537" cy="3044825"/>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pPr eaLnBrk="1" hangingPunct="1">
              <a:lnSpc>
                <a:spcPct val="90000"/>
              </a:lnSpc>
              <a:defRPr/>
            </a:pPr>
            <a:endParaRPr lang="en-US" sz="2400">
              <a:solidFill>
                <a:srgbClr val="000000"/>
              </a:solidFill>
              <a:latin typeface="Arial" charset="0"/>
              <a:ea typeface="ＭＳ Ｐゴシック" charset="0"/>
            </a:endParaRPr>
          </a:p>
        </p:txBody>
      </p:sp>
      <p:sp>
        <p:nvSpPr>
          <p:cNvPr id="6" name="TextBox 5"/>
          <p:cNvSpPr txBox="1"/>
          <p:nvPr/>
        </p:nvSpPr>
        <p:spPr bwMode="auto">
          <a:xfrm>
            <a:off x="2195513" y="4273550"/>
            <a:ext cx="1081087" cy="523875"/>
          </a:xfrm>
          <a:prstGeom prst="rect">
            <a:avLst/>
          </a:prstGeom>
          <a:noFill/>
          <a:ln w="9525">
            <a:noFill/>
            <a:miter lim="800000"/>
            <a:headEnd/>
            <a:tailEnd/>
          </a:ln>
          <a:effectLst/>
        </p:spPr>
        <p:txBody>
          <a:bodyPr>
            <a:spAutoFit/>
          </a:bodyPr>
          <a:lstStyle/>
          <a:p>
            <a:pPr algn="ctr">
              <a:defRPr/>
            </a:pPr>
            <a:r>
              <a:rPr lang="en-US" sz="2800" dirty="0">
                <a:solidFill>
                  <a:srgbClr val="000000"/>
                </a:solidFill>
                <a:ea typeface="+mn-ea"/>
              </a:rPr>
              <a:t>Data</a:t>
            </a:r>
          </a:p>
        </p:txBody>
      </p:sp>
      <p:sp>
        <p:nvSpPr>
          <p:cNvPr id="2" name="TextBox 1"/>
          <p:cNvSpPr txBox="1">
            <a:spLocks noRot="1" noChangeAspect="1" noMove="1" noResize="1" noEditPoints="1" noAdjustHandles="1" noChangeArrowheads="1" noChangeShapeType="1" noTextEdit="1"/>
          </p:cNvSpPr>
          <p:nvPr/>
        </p:nvSpPr>
        <p:spPr bwMode="auto">
          <a:xfrm>
            <a:off x="4049347" y="4232701"/>
            <a:ext cx="4271747" cy="493918"/>
          </a:xfrm>
          <a:prstGeom prst="rect">
            <a:avLst/>
          </a:prstGeom>
          <a:blipFill rotWithShape="0">
            <a:blip r:embed="rId3"/>
            <a:stretch>
              <a:fillRect t="-25926" r="-5849" b="-48148"/>
            </a:stretch>
          </a:blipFill>
          <a:ln w="9525">
            <a:noFill/>
            <a:miter lim="800000"/>
            <a:headEnd/>
            <a:tailEnd/>
          </a:ln>
          <a:effectLst/>
        </p:spPr>
        <p:txBody>
          <a:bodyPr/>
          <a:lstStyle/>
          <a:p>
            <a:pPr>
              <a:defRPr/>
            </a:pPr>
            <a:r>
              <a:rPr lang="en-US">
                <a:noFill/>
              </a:rPr>
              <a:t> </a:t>
            </a:r>
          </a:p>
        </p:txBody>
      </p:sp>
      <p:sp>
        <p:nvSpPr>
          <p:cNvPr id="175111" name="Curved Down Arrow 8"/>
          <p:cNvSpPr>
            <a:spLocks noChangeArrowheads="1"/>
          </p:cNvSpPr>
          <p:nvPr/>
        </p:nvSpPr>
        <p:spPr bwMode="auto">
          <a:xfrm>
            <a:off x="2555875" y="2565400"/>
            <a:ext cx="4083050" cy="1295400"/>
          </a:xfrm>
          <a:prstGeom prst="curvedDownArrow">
            <a:avLst>
              <a:gd name="adj1" fmla="val 25026"/>
              <a:gd name="adj2" fmla="val 50037"/>
              <a:gd name="adj3" fmla="val 25000"/>
            </a:avLst>
          </a:prstGeom>
          <a:solidFill>
            <a:schemeClr val="tx1"/>
          </a:solidFill>
          <a:ln w="9525" algn="ctr">
            <a:solidFill>
              <a:schemeClr val="tx1"/>
            </a:solidFill>
            <a:round/>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2400">
              <a:solidFill>
                <a:srgbClr val="000000"/>
              </a:solidFill>
            </a:endParaRPr>
          </a:p>
        </p:txBody>
      </p:sp>
      <p:sp>
        <p:nvSpPr>
          <p:cNvPr id="175112" name="Curved Down Arrow 13"/>
          <p:cNvSpPr>
            <a:spLocks noChangeArrowheads="1"/>
          </p:cNvSpPr>
          <p:nvPr/>
        </p:nvSpPr>
        <p:spPr bwMode="auto">
          <a:xfrm rot="10800000">
            <a:off x="2411413" y="5195888"/>
            <a:ext cx="4083050" cy="1295400"/>
          </a:xfrm>
          <a:prstGeom prst="curvedDownArrow">
            <a:avLst>
              <a:gd name="adj1" fmla="val 25026"/>
              <a:gd name="adj2" fmla="val 50037"/>
              <a:gd name="adj3" fmla="val 25000"/>
            </a:avLst>
          </a:prstGeom>
          <a:solidFill>
            <a:schemeClr val="tx1"/>
          </a:solidFill>
          <a:ln w="9525" algn="ctr">
            <a:solidFill>
              <a:schemeClr val="tx1"/>
            </a:solidFill>
            <a:round/>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eaLnBrk="1" hangingPunct="1">
              <a:lnSpc>
                <a:spcPct val="90000"/>
              </a:lnSpc>
            </a:pPr>
            <a:endParaRPr lang="en-US" altLang="en-US" sz="2400">
              <a:solidFill>
                <a:srgbClr val="000000"/>
              </a:solidFill>
            </a:endParaRPr>
          </a:p>
        </p:txBody>
      </p:sp>
    </p:spTree>
    <p:extLst>
      <p:ext uri="{BB962C8B-B14F-4D97-AF65-F5344CB8AC3E}">
        <p14:creationId xmlns:p14="http://schemas.microsoft.com/office/powerpoint/2010/main" val="400151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700" y="1335895"/>
            <a:ext cx="8542338" cy="4967260"/>
          </a:xfrm>
        </p:spPr>
      </p:pic>
    </p:spTree>
    <p:extLst>
      <p:ext uri="{BB962C8B-B14F-4D97-AF65-F5344CB8AC3E}">
        <p14:creationId xmlns:p14="http://schemas.microsoft.com/office/powerpoint/2010/main" val="1514888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Content Placeholder 2"/>
          <p:cNvSpPr>
            <a:spLocks noGrp="1"/>
          </p:cNvSpPr>
          <p:nvPr>
            <p:ph idx="1"/>
          </p:nvPr>
        </p:nvSpPr>
        <p:spPr>
          <a:xfrm>
            <a:off x="265113" y="1262063"/>
            <a:ext cx="8582025" cy="5529262"/>
          </a:xfrm>
        </p:spPr>
        <p:txBody>
          <a:bodyPr/>
          <a:lstStyle/>
          <a:p>
            <a:r>
              <a:rPr lang="en-US" altLang="en-US" sz="1800">
                <a:latin typeface="Helvetica Neue Light" charset="0"/>
                <a:ea typeface="ＭＳ Ｐゴシック" charset="-128"/>
              </a:rPr>
              <a:t>Traditional Approach: MapReduce jobs for complex jobs, interactive query, and online event-hub processing involves lots of </a:t>
            </a:r>
            <a:r>
              <a:rPr lang="en-US" altLang="en-US" sz="1800">
                <a:solidFill>
                  <a:srgbClr val="BF0A13"/>
                </a:solidFill>
                <a:latin typeface="Helvetica Neue Light" charset="0"/>
                <a:ea typeface="ＭＳ Ｐゴシック" charset="-128"/>
              </a:rPr>
              <a:t>(slow) disk I/O</a:t>
            </a:r>
          </a:p>
        </p:txBody>
      </p:sp>
      <p:sp>
        <p:nvSpPr>
          <p:cNvPr id="11266" name="Title 21"/>
          <p:cNvSpPr>
            <a:spLocks noGrp="1"/>
          </p:cNvSpPr>
          <p:nvPr>
            <p:ph type="title"/>
          </p:nvPr>
        </p:nvSpPr>
        <p:spPr/>
        <p:txBody>
          <a:bodyPr/>
          <a:lstStyle/>
          <a:p>
            <a:r>
              <a:rPr lang="en-US" altLang="en-US">
                <a:ea typeface="ＭＳ Ｐゴシック" charset="-128"/>
              </a:rPr>
              <a:t>Motivation for Apache Spark</a:t>
            </a:r>
          </a:p>
        </p:txBody>
      </p:sp>
      <p:pic>
        <p:nvPicPr>
          <p:cNvPr id="36" name="Picture 35"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1854" y="2174064"/>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Straight Arrow Connector 36"/>
          <p:cNvCxnSpPr/>
          <p:nvPr/>
        </p:nvCxnSpPr>
        <p:spPr bwMode="auto">
          <a:xfrm flipV="1">
            <a:off x="1245374" y="2526445"/>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grpSp>
        <p:nvGrpSpPr>
          <p:cNvPr id="38" name="Group 37"/>
          <p:cNvGrpSpPr/>
          <p:nvPr/>
        </p:nvGrpSpPr>
        <p:grpSpPr>
          <a:xfrm>
            <a:off x="4101028" y="2174064"/>
            <a:ext cx="803520" cy="705574"/>
            <a:chOff x="3036566" y="5584608"/>
            <a:chExt cx="803520" cy="705574"/>
          </a:xfrm>
        </p:grpSpPr>
        <p:pic>
          <p:nvPicPr>
            <p:cNvPr id="39"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0" name="Picture 39"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p:nvPr/>
        </p:nvGrpSpPr>
        <p:grpSpPr>
          <a:xfrm>
            <a:off x="7746755" y="2174064"/>
            <a:ext cx="803520" cy="705574"/>
            <a:chOff x="3036566" y="5584608"/>
            <a:chExt cx="803520" cy="705574"/>
          </a:xfrm>
        </p:grpSpPr>
        <p:pic>
          <p:nvPicPr>
            <p:cNvPr id="4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32966" y="5701446"/>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43" name="Picture 42"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36566" y="5584608"/>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cxnSp>
        <p:nvCxnSpPr>
          <p:cNvPr id="44" name="Straight Arrow Connector 43"/>
          <p:cNvCxnSpPr/>
          <p:nvPr/>
        </p:nvCxnSpPr>
        <p:spPr bwMode="auto">
          <a:xfrm>
            <a:off x="3550258" y="2526445"/>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5" name="Straight Arrow Connector 44"/>
          <p:cNvCxnSpPr/>
          <p:nvPr/>
        </p:nvCxnSpPr>
        <p:spPr bwMode="auto">
          <a:xfrm flipV="1">
            <a:off x="4904548" y="2526445"/>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cxnSp>
        <p:nvCxnSpPr>
          <p:cNvPr id="46" name="Straight Arrow Connector 45"/>
          <p:cNvCxnSpPr/>
          <p:nvPr/>
        </p:nvCxnSpPr>
        <p:spPr bwMode="auto">
          <a:xfrm>
            <a:off x="7195985" y="2526445"/>
            <a:ext cx="550771"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47" name="Picture 46" descr="https://releaseblueprints.ibm.com/download/attachments/37129084/Geospatial_64.png?version=1&amp;modificationDate=1400512104887"/>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14502" y="2304397"/>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949454" y="207693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HDFS</a:t>
            </a:r>
            <a:br>
              <a:rPr lang="en-US" sz="1200" dirty="0">
                <a:solidFill>
                  <a:srgbClr val="000000"/>
                </a:solidFill>
                <a:latin typeface="Helvetica Neue Light" charset="0"/>
                <a:ea typeface="Helvetica Neue Light" charset="0"/>
                <a:cs typeface="Helvetica Neue Light" charset="0"/>
              </a:rPr>
            </a:br>
            <a:r>
              <a:rPr lang="en-US" sz="1200" b="1" dirty="0">
                <a:solidFill>
                  <a:srgbClr val="BF0A13"/>
                </a:solidFill>
                <a:latin typeface="Helvetica Neue Light" charset="0"/>
                <a:ea typeface="Helvetica Neue Light" charset="0"/>
                <a:cs typeface="Helvetica Neue Light" charset="0"/>
              </a:rPr>
              <a:t>Read</a:t>
            </a:r>
          </a:p>
        </p:txBody>
      </p:sp>
      <p:sp>
        <p:nvSpPr>
          <p:cNvPr id="49" name="Rectangle 48"/>
          <p:cNvSpPr/>
          <p:nvPr/>
        </p:nvSpPr>
        <p:spPr>
          <a:xfrm>
            <a:off x="3254337" y="207693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HDFS</a:t>
            </a:r>
            <a:br>
              <a:rPr lang="en-US" sz="1200" dirty="0">
                <a:solidFill>
                  <a:srgbClr val="000000"/>
                </a:solidFill>
                <a:latin typeface="Helvetica Neue Light" charset="0"/>
                <a:ea typeface="Helvetica Neue Light" charset="0"/>
                <a:cs typeface="Helvetica Neue Light" charset="0"/>
              </a:rPr>
            </a:br>
            <a:r>
              <a:rPr lang="en-US" sz="1200" b="1" dirty="0">
                <a:solidFill>
                  <a:srgbClr val="BF0A13"/>
                </a:solidFill>
                <a:latin typeface="Helvetica Neue Light" charset="0"/>
                <a:ea typeface="Helvetica Neue Light" charset="0"/>
                <a:cs typeface="Helvetica Neue Light" charset="0"/>
              </a:rPr>
              <a:t>Write</a:t>
            </a:r>
          </a:p>
        </p:txBody>
      </p:sp>
      <p:sp>
        <p:nvSpPr>
          <p:cNvPr id="50" name="Rectangle 49"/>
          <p:cNvSpPr/>
          <p:nvPr/>
        </p:nvSpPr>
        <p:spPr>
          <a:xfrm>
            <a:off x="4608628" y="2074228"/>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HDFS</a:t>
            </a:r>
            <a:br>
              <a:rPr lang="en-US" sz="1200" dirty="0">
                <a:solidFill>
                  <a:srgbClr val="000000"/>
                </a:solidFill>
                <a:latin typeface="Helvetica Neue Light" charset="0"/>
                <a:ea typeface="Helvetica Neue Light" charset="0"/>
                <a:cs typeface="Helvetica Neue Light" charset="0"/>
              </a:rPr>
            </a:br>
            <a:r>
              <a:rPr lang="en-US" sz="1200" b="1" dirty="0">
                <a:solidFill>
                  <a:srgbClr val="BF0A13"/>
                </a:solidFill>
                <a:latin typeface="Helvetica Neue Light" charset="0"/>
                <a:ea typeface="Helvetica Neue Light" charset="0"/>
                <a:cs typeface="Helvetica Neue Light" charset="0"/>
              </a:rPr>
              <a:t>Read</a:t>
            </a:r>
          </a:p>
        </p:txBody>
      </p:sp>
      <p:sp>
        <p:nvSpPr>
          <p:cNvPr id="51" name="Rectangle 50"/>
          <p:cNvSpPr/>
          <p:nvPr/>
        </p:nvSpPr>
        <p:spPr>
          <a:xfrm>
            <a:off x="6913511" y="207394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HDFS</a:t>
            </a:r>
            <a:br>
              <a:rPr lang="en-US" sz="1200" dirty="0">
                <a:solidFill>
                  <a:srgbClr val="000000"/>
                </a:solidFill>
                <a:latin typeface="Helvetica Neue Light" charset="0"/>
                <a:ea typeface="Helvetica Neue Light" charset="0"/>
                <a:cs typeface="Helvetica Neue Light" charset="0"/>
              </a:rPr>
            </a:br>
            <a:r>
              <a:rPr lang="en-US" sz="1200" b="1" dirty="0">
                <a:solidFill>
                  <a:srgbClr val="BF0A13"/>
                </a:solidFill>
                <a:latin typeface="Helvetica Neue Light" charset="0"/>
                <a:ea typeface="Helvetica Neue Light" charset="0"/>
                <a:cs typeface="Helvetica Neue Light" charset="0"/>
              </a:rPr>
              <a:t>Write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10555" y="2637996"/>
            <a:ext cx="483726" cy="48372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40369" y="2637996"/>
            <a:ext cx="756181" cy="494171"/>
          </a:xfrm>
          <a:prstGeom prst="rect">
            <a:avLst/>
          </a:prstGeom>
        </p:spPr>
      </p:pic>
      <p:sp>
        <p:nvSpPr>
          <p:cNvPr id="57" name="Rectangle 56"/>
          <p:cNvSpPr/>
          <p:nvPr/>
        </p:nvSpPr>
        <p:spPr>
          <a:xfrm>
            <a:off x="1601834" y="238780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CPU</a:t>
            </a:r>
            <a:endParaRPr lang="en-US" sz="1200" b="1" dirty="0">
              <a:solidFill>
                <a:srgbClr val="BF0A13"/>
              </a:solidFill>
              <a:latin typeface="Helvetica Neue Light" charset="0"/>
              <a:ea typeface="Helvetica Neue Light" charset="0"/>
              <a:cs typeface="Helvetica Neue Light" charset="0"/>
            </a:endParaRPr>
          </a:p>
        </p:txBody>
      </p:sp>
      <p:sp>
        <p:nvSpPr>
          <p:cNvPr id="58" name="Rectangle 57"/>
          <p:cNvSpPr>
            <a:spLocks/>
          </p:cNvSpPr>
          <p:nvPr/>
        </p:nvSpPr>
        <p:spPr>
          <a:xfrm>
            <a:off x="1797574" y="2079747"/>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1</a:t>
            </a:r>
          </a:p>
        </p:txBody>
      </p:sp>
      <p:sp>
        <p:nvSpPr>
          <p:cNvPr id="59" name="Rectangle 58"/>
          <p:cNvSpPr>
            <a:spLocks/>
          </p:cNvSpPr>
          <p:nvPr/>
        </p:nvSpPr>
        <p:spPr>
          <a:xfrm>
            <a:off x="1797574" y="2432534"/>
            <a:ext cx="1739317" cy="709998"/>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60" name="Rectangle 59"/>
          <p:cNvSpPr/>
          <p:nvPr/>
        </p:nvSpPr>
        <p:spPr>
          <a:xfrm>
            <a:off x="2548705" y="23800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Memory</a:t>
            </a:r>
            <a:endParaRPr lang="en-US" sz="1200" b="1" dirty="0">
              <a:solidFill>
                <a:srgbClr val="BF0A13"/>
              </a:solidFill>
              <a:latin typeface="Helvetica Neue Light" charset="0"/>
              <a:ea typeface="Helvetica Neue Light" charset="0"/>
              <a:cs typeface="Helvetica Neue Light" charset="0"/>
            </a:endParaRPr>
          </a:p>
        </p:txBody>
      </p:sp>
      <p:pic>
        <p:nvPicPr>
          <p:cNvPr id="61" name="Picture 6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59072" y="2637996"/>
            <a:ext cx="483726" cy="483726"/>
          </a:xfrm>
          <a:prstGeom prst="rect">
            <a:avLst/>
          </a:prstGeom>
        </p:spPr>
      </p:pic>
      <p:pic>
        <p:nvPicPr>
          <p:cNvPr id="62" name="Picture 6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88886" y="2637996"/>
            <a:ext cx="756181" cy="494171"/>
          </a:xfrm>
          <a:prstGeom prst="rect">
            <a:avLst/>
          </a:prstGeom>
        </p:spPr>
      </p:pic>
      <p:sp>
        <p:nvSpPr>
          <p:cNvPr id="64" name="Rectangle 63"/>
          <p:cNvSpPr/>
          <p:nvPr/>
        </p:nvSpPr>
        <p:spPr>
          <a:xfrm>
            <a:off x="5250351" y="238780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CPU</a:t>
            </a:r>
            <a:endParaRPr lang="en-US" sz="1200" b="1" dirty="0">
              <a:solidFill>
                <a:srgbClr val="BF0A13"/>
              </a:solidFill>
              <a:latin typeface="Helvetica Neue Light" charset="0"/>
              <a:ea typeface="Helvetica Neue Light" charset="0"/>
              <a:cs typeface="Helvetica Neue Light" charset="0"/>
            </a:endParaRPr>
          </a:p>
        </p:txBody>
      </p:sp>
      <p:sp>
        <p:nvSpPr>
          <p:cNvPr id="65" name="Rectangle 64"/>
          <p:cNvSpPr>
            <a:spLocks/>
          </p:cNvSpPr>
          <p:nvPr/>
        </p:nvSpPr>
        <p:spPr>
          <a:xfrm>
            <a:off x="5446091" y="2079747"/>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2</a:t>
            </a:r>
          </a:p>
        </p:txBody>
      </p:sp>
      <p:sp>
        <p:nvSpPr>
          <p:cNvPr id="66" name="Rectangle 65"/>
          <p:cNvSpPr>
            <a:spLocks/>
          </p:cNvSpPr>
          <p:nvPr/>
        </p:nvSpPr>
        <p:spPr>
          <a:xfrm>
            <a:off x="5446091" y="2432533"/>
            <a:ext cx="1739317" cy="709999"/>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67" name="Rectangle 66"/>
          <p:cNvSpPr/>
          <p:nvPr/>
        </p:nvSpPr>
        <p:spPr>
          <a:xfrm>
            <a:off x="6197222" y="23800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Memory</a:t>
            </a:r>
            <a:endParaRPr lang="en-US" sz="1200" b="1" dirty="0">
              <a:solidFill>
                <a:srgbClr val="BF0A13"/>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073909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265113" y="1262063"/>
            <a:ext cx="8582025" cy="5529262"/>
          </a:xfrm>
        </p:spPr>
        <p:txBody>
          <a:bodyPr/>
          <a:lstStyle/>
          <a:p>
            <a:r>
              <a:rPr lang="en-US" altLang="en-US" sz="1800" dirty="0">
                <a:latin typeface="Helvetica Neue Light" charset="0"/>
                <a:ea typeface="ＭＳ Ｐゴシック" charset="-128"/>
              </a:rPr>
              <a:t>Traditional Approach: MapReduce jobs for complex jobs, interactive query, and online event-hub processing involves lots of </a:t>
            </a:r>
            <a:r>
              <a:rPr lang="en-US" altLang="en-US" sz="1800" dirty="0">
                <a:solidFill>
                  <a:srgbClr val="BF0A13"/>
                </a:solidFill>
                <a:latin typeface="Helvetica Neue Light" charset="0"/>
                <a:ea typeface="ＭＳ Ｐゴシック" charset="-128"/>
              </a:rPr>
              <a:t>(slow) disk I/O</a:t>
            </a:r>
          </a:p>
          <a:p>
            <a:endParaRPr lang="en-US" altLang="en-US" sz="1800" dirty="0">
              <a:latin typeface="Helvetica Neue Light" charset="0"/>
              <a:ea typeface="ＭＳ Ｐゴシック" charset="-128"/>
            </a:endParaRPr>
          </a:p>
          <a:p>
            <a:endParaRPr lang="en-US" altLang="en-US" sz="1800" dirty="0">
              <a:latin typeface="Helvetica Neue Light" charset="0"/>
              <a:ea typeface="ＭＳ Ｐゴシック" charset="-128"/>
            </a:endParaRPr>
          </a:p>
          <a:p>
            <a:endParaRPr lang="en-US" altLang="en-US" sz="1800" dirty="0">
              <a:latin typeface="Helvetica Neue Light" charset="0"/>
              <a:ea typeface="ＭＳ Ｐゴシック" charset="-128"/>
            </a:endParaRPr>
          </a:p>
          <a:p>
            <a:pPr>
              <a:buFont typeface="Wingdings" charset="2"/>
              <a:buNone/>
            </a:pPr>
            <a:br>
              <a:rPr lang="en-US" altLang="en-US" sz="1800" dirty="0">
                <a:latin typeface="Helvetica Neue Light" charset="0"/>
                <a:ea typeface="ＭＳ Ｐゴシック" charset="-128"/>
              </a:rPr>
            </a:br>
            <a:endParaRPr lang="en-US" altLang="en-US" sz="1800" dirty="0">
              <a:latin typeface="Helvetica Neue Light" charset="0"/>
              <a:ea typeface="ＭＳ Ｐゴシック" charset="-128"/>
            </a:endParaRPr>
          </a:p>
          <a:p>
            <a:endParaRPr lang="en-US" altLang="en-US" sz="1800" dirty="0">
              <a:latin typeface="Helvetica Neue Light" charset="0"/>
              <a:ea typeface="ＭＳ Ｐゴシック" charset="-128"/>
            </a:endParaRPr>
          </a:p>
          <a:p>
            <a:r>
              <a:rPr lang="en-US" altLang="en-US" sz="1800" dirty="0">
                <a:latin typeface="Helvetica Neue Light" charset="0"/>
                <a:ea typeface="ＭＳ Ｐゴシック" charset="-128"/>
              </a:rPr>
              <a:t>Solution: Keep data </a:t>
            </a:r>
            <a:r>
              <a:rPr lang="en-US" altLang="en-US" sz="1800" dirty="0">
                <a:solidFill>
                  <a:srgbClr val="455AFB"/>
                </a:solidFill>
                <a:latin typeface="Helvetica Neue Light" charset="0"/>
                <a:ea typeface="ＭＳ Ｐゴシック" charset="-128"/>
              </a:rPr>
              <a:t>in-memory</a:t>
            </a:r>
            <a:r>
              <a:rPr lang="en-US" altLang="en-US" sz="1800" dirty="0">
                <a:latin typeface="Helvetica Neue Light" charset="0"/>
                <a:ea typeface="ＭＳ Ｐゴシック" charset="-128"/>
              </a:rPr>
              <a:t> with a new distributed execution engine</a:t>
            </a:r>
            <a:endParaRPr lang="en-US" altLang="en-US" sz="1800" dirty="0">
              <a:solidFill>
                <a:srgbClr val="455AFB"/>
              </a:solidFill>
              <a:latin typeface="Helvetica Neue Light" charset="0"/>
              <a:ea typeface="ＭＳ Ｐゴシック" charset="-128"/>
            </a:endParaRPr>
          </a:p>
        </p:txBody>
      </p:sp>
      <p:sp>
        <p:nvSpPr>
          <p:cNvPr id="13367" name="Title 21"/>
          <p:cNvSpPr>
            <a:spLocks noGrp="1"/>
          </p:cNvSpPr>
          <p:nvPr>
            <p:ph type="title"/>
          </p:nvPr>
        </p:nvSpPr>
        <p:spPr/>
        <p:txBody>
          <a:bodyPr/>
          <a:lstStyle/>
          <a:p>
            <a:r>
              <a:rPr lang="en-US" altLang="en-US" dirty="0">
                <a:ea typeface="ＭＳ Ｐゴシック" charset="-128"/>
              </a:rPr>
              <a:t>Motivation for Apache Spark</a:t>
            </a:r>
          </a:p>
        </p:txBody>
      </p:sp>
      <p:pic>
        <p:nvPicPr>
          <p:cNvPr id="64" name="Picture 63" descr="C:\Users\Bryan\Desktop\green rec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2407" y="4449444"/>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5" name="Straight Arrow Connector 64"/>
          <p:cNvCxnSpPr/>
          <p:nvPr/>
        </p:nvCxnSpPr>
        <p:spPr bwMode="auto">
          <a:xfrm flipV="1">
            <a:off x="1255927" y="4801825"/>
            <a:ext cx="550770" cy="407"/>
          </a:xfrm>
          <a:prstGeom prst="straightConnector1">
            <a:avLst/>
          </a:prstGeom>
          <a:solidFill>
            <a:schemeClr val="accent1"/>
          </a:solidFill>
          <a:ln w="38100" cap="flat" cmpd="sng" algn="ctr">
            <a:solidFill>
              <a:srgbClr val="AF0010"/>
            </a:solidFill>
            <a:prstDash val="solid"/>
            <a:round/>
            <a:headEnd type="none" w="med" len="med"/>
            <a:tailEnd type="triangle" w="med" len="med"/>
          </a:ln>
          <a:effectLst/>
        </p:spPr>
      </p:cxnSp>
      <p:pic>
        <p:nvPicPr>
          <p:cNvPr id="66" name="Picture 65" descr="https://releaseblueprints.ibm.com/download/attachments/37129084/Geospatial_64.png?version=1&amp;modificationDate=140051210488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5055" y="4579777"/>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960007" y="435231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HDFS</a:t>
            </a:r>
            <a:br>
              <a:rPr lang="en-US" sz="1200" dirty="0">
                <a:solidFill>
                  <a:srgbClr val="000000"/>
                </a:solidFill>
                <a:latin typeface="Helvetica Neue Light" charset="0"/>
                <a:ea typeface="Helvetica Neue Light" charset="0"/>
                <a:cs typeface="Helvetica Neue Light" charset="0"/>
              </a:rPr>
            </a:br>
            <a:r>
              <a:rPr lang="en-US" sz="1200" b="1" dirty="0">
                <a:solidFill>
                  <a:srgbClr val="BF0A13"/>
                </a:solidFill>
                <a:latin typeface="Helvetica Neue Light" charset="0"/>
                <a:ea typeface="Helvetica Neue Light" charset="0"/>
                <a:cs typeface="Helvetica Neue Light" charset="0"/>
              </a:rPr>
              <a:t>Read</a:t>
            </a:r>
          </a:p>
        </p:txBody>
      </p:sp>
      <p:sp>
        <p:nvSpPr>
          <p:cNvPr id="68" name="Rectangle 67"/>
          <p:cNvSpPr/>
          <p:nvPr/>
        </p:nvSpPr>
        <p:spPr>
          <a:xfrm>
            <a:off x="282862" y="5149283"/>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Input</a:t>
            </a:r>
            <a:endParaRPr lang="en-US" sz="1200" b="1" dirty="0">
              <a:solidFill>
                <a:srgbClr val="BF0A13"/>
              </a:solidFill>
              <a:latin typeface="Helvetica Neue Light" charset="0"/>
              <a:ea typeface="Helvetica Neue Light" charset="0"/>
              <a:cs typeface="Helvetica Neue Light" charset="0"/>
            </a:endParaRP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28524" y="4910564"/>
            <a:ext cx="483726" cy="48372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58338" y="4910564"/>
            <a:ext cx="756181" cy="494171"/>
          </a:xfrm>
          <a:prstGeom prst="rect">
            <a:avLst/>
          </a:prstGeom>
        </p:spPr>
      </p:pic>
      <p:cxnSp>
        <p:nvCxnSpPr>
          <p:cNvPr id="71" name="Straight Arrow Connector 70"/>
          <p:cNvCxnSpPr/>
          <p:nvPr/>
        </p:nvCxnSpPr>
        <p:spPr bwMode="auto">
          <a:xfrm flipV="1">
            <a:off x="2424564" y="5158056"/>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72" name="Rectangle 71"/>
          <p:cNvSpPr/>
          <p:nvPr/>
        </p:nvSpPr>
        <p:spPr>
          <a:xfrm>
            <a:off x="1619803" y="466037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CPU</a:t>
            </a:r>
            <a:endParaRPr lang="en-US" sz="1200" b="1" dirty="0">
              <a:solidFill>
                <a:srgbClr val="BF0A13"/>
              </a:solidFill>
              <a:latin typeface="Helvetica Neue Light" charset="0"/>
              <a:ea typeface="Helvetica Neue Light" charset="0"/>
              <a:cs typeface="Helvetica Neue Light" charset="0"/>
            </a:endParaRPr>
          </a:p>
        </p:txBody>
      </p:sp>
      <p:sp>
        <p:nvSpPr>
          <p:cNvPr id="73" name="Rectangle 72"/>
          <p:cNvSpPr>
            <a:spLocks/>
          </p:cNvSpPr>
          <p:nvPr/>
        </p:nvSpPr>
        <p:spPr>
          <a:xfrm>
            <a:off x="1815543" y="4352315"/>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1</a:t>
            </a:r>
          </a:p>
        </p:txBody>
      </p:sp>
      <p:sp>
        <p:nvSpPr>
          <p:cNvPr id="77" name="Rectangle 76"/>
          <p:cNvSpPr>
            <a:spLocks/>
          </p:cNvSpPr>
          <p:nvPr/>
        </p:nvSpPr>
        <p:spPr>
          <a:xfrm>
            <a:off x="1815543" y="4705101"/>
            <a:ext cx="1739317" cy="706483"/>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78" name="Rectangle 77"/>
          <p:cNvSpPr/>
          <p:nvPr/>
        </p:nvSpPr>
        <p:spPr>
          <a:xfrm>
            <a:off x="2566674" y="465258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Memory</a:t>
            </a:r>
            <a:endParaRPr lang="en-US" sz="1200" b="1" dirty="0">
              <a:solidFill>
                <a:srgbClr val="BF0A13"/>
              </a:solidFill>
              <a:latin typeface="Helvetica Neue Light" charset="0"/>
              <a:ea typeface="Helvetica Neue Light" charset="0"/>
              <a:cs typeface="Helvetica Neue Light" charset="0"/>
            </a:endParaRPr>
          </a:p>
        </p:txBody>
      </p:sp>
      <p:pic>
        <p:nvPicPr>
          <p:cNvPr id="79" name="Picture 7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65141" y="4910016"/>
            <a:ext cx="483726" cy="483726"/>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94955" y="4910016"/>
            <a:ext cx="756181" cy="494171"/>
          </a:xfrm>
          <a:prstGeom prst="rect">
            <a:avLst/>
          </a:prstGeom>
        </p:spPr>
      </p:pic>
      <p:cxnSp>
        <p:nvCxnSpPr>
          <p:cNvPr id="85" name="Straight Arrow Connector 84"/>
          <p:cNvCxnSpPr/>
          <p:nvPr/>
        </p:nvCxnSpPr>
        <p:spPr bwMode="auto">
          <a:xfrm flipV="1">
            <a:off x="6061181" y="5157508"/>
            <a:ext cx="352365" cy="1"/>
          </a:xfrm>
          <a:prstGeom prst="straightConnector1">
            <a:avLst/>
          </a:prstGeom>
          <a:solidFill>
            <a:schemeClr val="accent1"/>
          </a:solidFill>
          <a:ln w="38100" cap="flat" cmpd="sng" algn="ctr">
            <a:solidFill>
              <a:srgbClr val="4D7395"/>
            </a:solidFill>
            <a:prstDash val="solid"/>
            <a:round/>
            <a:headEnd type="triangle" w="med" len="med"/>
            <a:tailEnd type="triangle" w="med" len="med"/>
          </a:ln>
          <a:effectLst/>
        </p:spPr>
      </p:cxnSp>
      <p:sp>
        <p:nvSpPr>
          <p:cNvPr id="86" name="Rectangle 85"/>
          <p:cNvSpPr/>
          <p:nvPr/>
        </p:nvSpPr>
        <p:spPr>
          <a:xfrm>
            <a:off x="5256420" y="465982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CPU</a:t>
            </a:r>
            <a:endParaRPr lang="en-US" sz="1200" b="1" dirty="0">
              <a:solidFill>
                <a:srgbClr val="BF0A13"/>
              </a:solidFill>
              <a:latin typeface="Helvetica Neue Light" charset="0"/>
              <a:ea typeface="Helvetica Neue Light" charset="0"/>
              <a:cs typeface="Helvetica Neue Light" charset="0"/>
            </a:endParaRPr>
          </a:p>
        </p:txBody>
      </p:sp>
      <p:sp>
        <p:nvSpPr>
          <p:cNvPr id="87" name="Rectangle 86"/>
          <p:cNvSpPr>
            <a:spLocks/>
          </p:cNvSpPr>
          <p:nvPr/>
        </p:nvSpPr>
        <p:spPr>
          <a:xfrm>
            <a:off x="5452160" y="4351767"/>
            <a:ext cx="1739318" cy="363071"/>
          </a:xfrm>
          <a:prstGeom prst="rect">
            <a:avLst/>
          </a:prstGeom>
          <a:solidFill>
            <a:srgbClr val="4D7395"/>
          </a:solid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2</a:t>
            </a:r>
          </a:p>
        </p:txBody>
      </p:sp>
      <p:sp>
        <p:nvSpPr>
          <p:cNvPr id="88" name="Rectangle 87"/>
          <p:cNvSpPr>
            <a:spLocks/>
          </p:cNvSpPr>
          <p:nvPr/>
        </p:nvSpPr>
        <p:spPr>
          <a:xfrm>
            <a:off x="5452160" y="4704553"/>
            <a:ext cx="1739317" cy="711345"/>
          </a:xfrm>
          <a:prstGeom prst="rect">
            <a:avLst/>
          </a:prstGeom>
          <a:noFill/>
          <a:ln>
            <a:solidFill>
              <a:srgbClr val="4D7395"/>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89" name="Rectangle 88"/>
          <p:cNvSpPr/>
          <p:nvPr/>
        </p:nvSpPr>
        <p:spPr>
          <a:xfrm>
            <a:off x="6199492" y="4643666"/>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000000"/>
                </a:solidFill>
                <a:latin typeface="Helvetica Neue Light" charset="0"/>
                <a:ea typeface="Helvetica Neue Light" charset="0"/>
                <a:cs typeface="Helvetica Neue Light" charset="0"/>
              </a:rPr>
              <a:t>Memory</a:t>
            </a:r>
            <a:endParaRPr lang="en-US" sz="1200" b="1" dirty="0">
              <a:solidFill>
                <a:srgbClr val="BF0A13"/>
              </a:solidFill>
              <a:latin typeface="Helvetica Neue Light" charset="0"/>
              <a:ea typeface="Helvetica Neue Light" charset="0"/>
              <a:cs typeface="Helvetica Neue Light" charset="0"/>
            </a:endParaRPr>
          </a:p>
        </p:txBody>
      </p:sp>
      <p:cxnSp>
        <p:nvCxnSpPr>
          <p:cNvPr id="90" name="Straight Arrow Connector 89"/>
          <p:cNvCxnSpPr/>
          <p:nvPr/>
        </p:nvCxnSpPr>
        <p:spPr bwMode="auto">
          <a:xfrm>
            <a:off x="3550258" y="4803021"/>
            <a:ext cx="1911130"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1" name="Rectangle 90"/>
          <p:cNvSpPr/>
          <p:nvPr/>
        </p:nvSpPr>
        <p:spPr>
          <a:xfrm>
            <a:off x="3550258" y="5721775"/>
            <a:ext cx="1901902" cy="703456"/>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500" b="1">
                <a:solidFill>
                  <a:srgbClr val="FFFFFF"/>
                </a:solidFill>
                <a:latin typeface="Helvetica Neue Light" charset="0"/>
                <a:ea typeface="Helvetica Neue Light" charset="0"/>
                <a:cs typeface="Helvetica Neue Light" charset="0"/>
              </a:rPr>
              <a:t>10–100x</a:t>
            </a:r>
            <a:r>
              <a:rPr lang="en-US" sz="1500">
                <a:solidFill>
                  <a:srgbClr val="FFFFFF"/>
                </a:solidFill>
                <a:latin typeface="Helvetica Neue Light" charset="0"/>
                <a:ea typeface="Helvetica Neue Light" charset="0"/>
                <a:cs typeface="Helvetica Neue Light" charset="0"/>
              </a:rPr>
              <a:t> faster than </a:t>
            </a:r>
            <a:r>
              <a:rPr lang="en-US" sz="1500" dirty="0">
                <a:solidFill>
                  <a:srgbClr val="FFFFFF"/>
                </a:solidFill>
                <a:latin typeface="Helvetica Neue Light" charset="0"/>
                <a:ea typeface="Helvetica Neue Light" charset="0"/>
                <a:cs typeface="Helvetica Neue Light" charset="0"/>
              </a:rPr>
              <a:t>network &amp; disk</a:t>
            </a:r>
            <a:endParaRPr lang="en-US" sz="1500" b="1" dirty="0">
              <a:solidFill>
                <a:srgbClr val="FFFFFF"/>
              </a:solidFill>
              <a:latin typeface="Helvetica Neue Light" charset="0"/>
              <a:ea typeface="Helvetica Neue Light" charset="0"/>
              <a:cs typeface="Helvetica Neue Light" charset="0"/>
            </a:endParaRPr>
          </a:p>
        </p:txBody>
      </p:sp>
      <p:pic>
        <p:nvPicPr>
          <p:cNvPr id="92" name="Picture 9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88634" y="5008736"/>
            <a:ext cx="1162830" cy="918024"/>
          </a:xfrm>
          <a:prstGeom prst="rect">
            <a:avLst/>
          </a:prstGeom>
        </p:spPr>
      </p:pic>
      <p:sp>
        <p:nvSpPr>
          <p:cNvPr id="93" name="Rectangle 92"/>
          <p:cNvSpPr/>
          <p:nvPr/>
        </p:nvSpPr>
        <p:spPr>
          <a:xfrm>
            <a:off x="3750600" y="4348410"/>
            <a:ext cx="1505819"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4D7395"/>
                </a:solidFill>
                <a:latin typeface="Helvetica Neue Light" charset="0"/>
                <a:ea typeface="Helvetica Neue Light" charset="0"/>
                <a:cs typeface="Helvetica Neue Light" charset="0"/>
              </a:rPr>
              <a:t>Minimal </a:t>
            </a:r>
            <a:r>
              <a:rPr lang="en-US" sz="1200" dirty="0">
                <a:solidFill>
                  <a:srgbClr val="000000"/>
                </a:solidFill>
                <a:latin typeface="Helvetica Neue Light" charset="0"/>
                <a:ea typeface="Helvetica Neue Light" charset="0"/>
                <a:cs typeface="Helvetica Neue Light" charset="0"/>
              </a:rPr>
              <a:t>Read/Write Disk Bottleneck</a:t>
            </a:r>
            <a:endParaRPr lang="en-US" sz="1200" b="1" dirty="0">
              <a:solidFill>
                <a:srgbClr val="BF0A13"/>
              </a:solidFill>
              <a:latin typeface="Helvetica Neue Light" charset="0"/>
              <a:ea typeface="Helvetica Neue Light" charset="0"/>
              <a:cs typeface="Helvetica Neue Light" charset="0"/>
            </a:endParaRPr>
          </a:p>
        </p:txBody>
      </p:sp>
      <p:cxnSp>
        <p:nvCxnSpPr>
          <p:cNvPr id="94" name="Straight Arrow Connector 93"/>
          <p:cNvCxnSpPr/>
          <p:nvPr/>
        </p:nvCxnSpPr>
        <p:spPr bwMode="auto">
          <a:xfrm>
            <a:off x="7202055" y="4801825"/>
            <a:ext cx="1713685" cy="0"/>
          </a:xfrm>
          <a:prstGeom prst="straightConnector1">
            <a:avLst/>
          </a:prstGeom>
          <a:solidFill>
            <a:schemeClr val="accent1"/>
          </a:solidFill>
          <a:ln w="38100" cap="flat" cmpd="sng" algn="ctr">
            <a:solidFill>
              <a:srgbClr val="4D7395"/>
            </a:solidFill>
            <a:prstDash val="solid"/>
            <a:round/>
            <a:headEnd type="none" w="med" len="med"/>
            <a:tailEnd type="triangle" w="med" len="med"/>
          </a:ln>
          <a:effectLst/>
        </p:spPr>
      </p:cxnSp>
      <p:sp>
        <p:nvSpPr>
          <p:cNvPr id="95" name="Rectangle 94"/>
          <p:cNvSpPr/>
          <p:nvPr/>
        </p:nvSpPr>
        <p:spPr>
          <a:xfrm>
            <a:off x="7230834" y="4352315"/>
            <a:ext cx="1857943"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000000"/>
                </a:solidFill>
                <a:latin typeface="Helvetica Neue Light" charset="0"/>
                <a:ea typeface="Helvetica Neue Light" charset="0"/>
                <a:cs typeface="Helvetica Neue Light" charset="0"/>
              </a:rPr>
              <a:t>Chain Job </a:t>
            </a:r>
            <a:r>
              <a:rPr lang="en-US" sz="1200" b="1" dirty="0">
                <a:solidFill>
                  <a:srgbClr val="4D7395"/>
                </a:solidFill>
                <a:latin typeface="Helvetica Neue Light" charset="0"/>
                <a:ea typeface="Helvetica Neue Light" charset="0"/>
                <a:cs typeface="Helvetica Neue Light" charset="0"/>
              </a:rPr>
              <a:t>Output</a:t>
            </a:r>
            <a:r>
              <a:rPr lang="en-US" sz="1200" dirty="0">
                <a:solidFill>
                  <a:srgbClr val="4D7395"/>
                </a:solidFill>
                <a:latin typeface="Helvetica Neue Light" charset="0"/>
                <a:ea typeface="Helvetica Neue Light" charset="0"/>
                <a:cs typeface="Helvetica Neue Light" charset="0"/>
              </a:rPr>
              <a:t> </a:t>
            </a:r>
            <a:br>
              <a:rPr lang="en-US" sz="1200" dirty="0">
                <a:solidFill>
                  <a:srgbClr val="4D7395"/>
                </a:solidFill>
                <a:latin typeface="Helvetica Neue Light" charset="0"/>
                <a:ea typeface="Helvetica Neue Light" charset="0"/>
                <a:cs typeface="Helvetica Neue Light" charset="0"/>
              </a:rPr>
            </a:br>
            <a:r>
              <a:rPr lang="en-US" sz="1200" dirty="0">
                <a:solidFill>
                  <a:srgbClr val="000000"/>
                </a:solidFill>
                <a:latin typeface="Helvetica Neue Light" charset="0"/>
                <a:ea typeface="Helvetica Neue Light" charset="0"/>
                <a:cs typeface="Helvetica Neue Light" charset="0"/>
              </a:rPr>
              <a:t>into New Job </a:t>
            </a:r>
            <a:r>
              <a:rPr lang="en-US" sz="1200" b="1" dirty="0">
                <a:solidFill>
                  <a:srgbClr val="4D7395"/>
                </a:solidFill>
                <a:latin typeface="Helvetica Neue Light" charset="0"/>
                <a:ea typeface="Helvetica Neue Light" charset="0"/>
                <a:cs typeface="Helvetica Neue Light" charset="0"/>
              </a:rPr>
              <a:t>Input</a:t>
            </a:r>
          </a:p>
        </p:txBody>
      </p:sp>
      <p:pic>
        <p:nvPicPr>
          <p:cNvPr id="96" name="Picture 95"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441854" y="2174064"/>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7" name="Straight Arrow Connector 96"/>
          <p:cNvCxnSpPr/>
          <p:nvPr/>
        </p:nvCxnSpPr>
        <p:spPr bwMode="auto">
          <a:xfrm flipV="1">
            <a:off x="1245374" y="2526445"/>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99" name="Picture 98"/>
          <p:cNvPicPr>
            <a:picLocks noChangeAspect="1" noChangeArrowheads="1"/>
          </p:cNvPicPr>
          <p:nvPr/>
        </p:nvPicPr>
        <p:blipFill>
          <a:blip r:embed="rId8" cstate="print">
            <a:grayscl/>
            <a:alphaModFix amt="20000"/>
            <a:extLst>
              <a:ext uri="{28A0092B-C50C-407E-A947-70E740481C1C}">
                <a14:useLocalDpi xmlns:a14="http://schemas.microsoft.com/office/drawing/2010/main"/>
              </a:ext>
            </a:extLst>
          </a:blip>
          <a:srcRect/>
          <a:stretch>
            <a:fillRect/>
          </a:stretch>
        </p:blipFill>
        <p:spPr bwMode="auto">
          <a:xfrm>
            <a:off x="4297428" y="2290902"/>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0" name="Picture 99"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4101028" y="2174064"/>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 name="Picture 4"/>
          <p:cNvPicPr>
            <a:picLocks noChangeAspect="1" noChangeArrowheads="1"/>
          </p:cNvPicPr>
          <p:nvPr/>
        </p:nvPicPr>
        <p:blipFill>
          <a:blip r:embed="rId8" cstate="print">
            <a:grayscl/>
            <a:alphaModFix amt="20000"/>
            <a:extLst>
              <a:ext uri="{28A0092B-C50C-407E-A947-70E740481C1C}">
                <a14:useLocalDpi xmlns:a14="http://schemas.microsoft.com/office/drawing/2010/main"/>
              </a:ext>
            </a:extLst>
          </a:blip>
          <a:srcRect/>
          <a:stretch>
            <a:fillRect/>
          </a:stretch>
        </p:blipFill>
        <p:spPr bwMode="auto">
          <a:xfrm>
            <a:off x="7943155" y="2290902"/>
            <a:ext cx="426920" cy="47108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3" name="Picture 102" descr="C:\Users\Bryan\Desktop\green rect.png"/>
          <p:cNvPicPr>
            <a:picLocks noChangeAspect="1" noChangeArrowheads="1"/>
          </p:cNvPicPr>
          <p:nvPr/>
        </p:nvPicPr>
        <p:blipFill>
          <a:blip r:embed="rId3" cstate="print">
            <a:grayscl/>
            <a:alphaModFix amt="20000"/>
            <a:extLst>
              <a:ext uri="{28A0092B-C50C-407E-A947-70E740481C1C}">
                <a14:useLocalDpi xmlns:a14="http://schemas.microsoft.com/office/drawing/2010/main"/>
              </a:ext>
            </a:extLst>
          </a:blip>
          <a:srcRect/>
          <a:stretch>
            <a:fillRect/>
          </a:stretch>
        </p:blipFill>
        <p:spPr bwMode="auto">
          <a:xfrm>
            <a:off x="7746755" y="2174064"/>
            <a:ext cx="803520" cy="705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04" name="Straight Arrow Connector 103"/>
          <p:cNvCxnSpPr/>
          <p:nvPr/>
        </p:nvCxnSpPr>
        <p:spPr bwMode="auto">
          <a:xfrm>
            <a:off x="3550258" y="2526445"/>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5" name="Straight Arrow Connector 104"/>
          <p:cNvCxnSpPr/>
          <p:nvPr/>
        </p:nvCxnSpPr>
        <p:spPr bwMode="auto">
          <a:xfrm flipV="1">
            <a:off x="4904548" y="2526445"/>
            <a:ext cx="550770"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cxnSp>
        <p:nvCxnSpPr>
          <p:cNvPr id="106" name="Straight Arrow Connector 105"/>
          <p:cNvCxnSpPr/>
          <p:nvPr/>
        </p:nvCxnSpPr>
        <p:spPr bwMode="auto">
          <a:xfrm>
            <a:off x="7195985" y="2526445"/>
            <a:ext cx="550771" cy="407"/>
          </a:xfrm>
          <a:prstGeom prst="straightConnector1">
            <a:avLst/>
          </a:prstGeom>
          <a:solidFill>
            <a:schemeClr val="accent1"/>
          </a:solidFill>
          <a:ln w="38100" cap="flat" cmpd="sng" algn="ctr">
            <a:solidFill>
              <a:schemeClr val="bg1">
                <a:lumMod val="85000"/>
              </a:schemeClr>
            </a:solidFill>
            <a:prstDash val="solid"/>
            <a:round/>
            <a:headEnd type="none" w="med" len="med"/>
            <a:tailEnd type="triangle" w="med" len="med"/>
          </a:ln>
          <a:effectLst/>
        </p:spPr>
      </p:cxnSp>
      <p:pic>
        <p:nvPicPr>
          <p:cNvPr id="107" name="Picture 106" descr="https://releaseblueprints.ibm.com/download/attachments/37129084/Geospatial_64.png?version=1&amp;modificationDate=1400512104887"/>
          <p:cNvPicPr>
            <a:picLocks noChangeAspect="1" noChangeArrowheads="1"/>
          </p:cNvPicPr>
          <p:nvPr/>
        </p:nvPicPr>
        <p:blipFill>
          <a:blip r:embed="rId4">
            <a:grayscl/>
            <a:alphaModFix amt="20000"/>
            <a:extLst>
              <a:ext uri="{28A0092B-C50C-407E-A947-70E740481C1C}">
                <a14:useLocalDpi xmlns:a14="http://schemas.microsoft.com/office/drawing/2010/main"/>
              </a:ext>
            </a:extLst>
          </a:blip>
          <a:srcRect/>
          <a:stretch>
            <a:fillRect/>
          </a:stretch>
        </p:blipFill>
        <p:spPr bwMode="auto">
          <a:xfrm>
            <a:off x="614502" y="2304397"/>
            <a:ext cx="458227" cy="444093"/>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949454" y="207693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FFFFFF">
                    <a:lumMod val="85000"/>
                  </a:srgbClr>
                </a:solidFill>
                <a:latin typeface="Helvetica Neue Light" charset="0"/>
                <a:ea typeface="Helvetica Neue Light" charset="0"/>
                <a:cs typeface="Helvetica Neue Light" charset="0"/>
              </a:rPr>
              <a:t>HDFS</a:t>
            </a:r>
            <a:br>
              <a:rPr lang="en-US" sz="1200" dirty="0">
                <a:solidFill>
                  <a:srgbClr val="FFFFFF">
                    <a:lumMod val="85000"/>
                  </a:srgbClr>
                </a:solidFill>
                <a:latin typeface="Helvetica Neue Light" charset="0"/>
                <a:ea typeface="Helvetica Neue Light" charset="0"/>
                <a:cs typeface="Helvetica Neue Light" charset="0"/>
              </a:rPr>
            </a:br>
            <a:r>
              <a:rPr lang="en-US" sz="1200" b="1" dirty="0">
                <a:solidFill>
                  <a:srgbClr val="FFFFFF">
                    <a:lumMod val="85000"/>
                  </a:srgbClr>
                </a:solidFill>
                <a:latin typeface="Helvetica Neue Light" charset="0"/>
                <a:ea typeface="Helvetica Neue Light" charset="0"/>
                <a:cs typeface="Helvetica Neue Light" charset="0"/>
              </a:rPr>
              <a:t>Read</a:t>
            </a:r>
          </a:p>
        </p:txBody>
      </p:sp>
      <p:sp>
        <p:nvSpPr>
          <p:cNvPr id="109" name="Rectangle 108"/>
          <p:cNvSpPr/>
          <p:nvPr/>
        </p:nvSpPr>
        <p:spPr>
          <a:xfrm>
            <a:off x="3254337" y="2076935"/>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FFFFFF">
                    <a:lumMod val="85000"/>
                  </a:srgbClr>
                </a:solidFill>
                <a:latin typeface="Helvetica Neue Light" charset="0"/>
                <a:ea typeface="Helvetica Neue Light" charset="0"/>
                <a:cs typeface="Helvetica Neue Light" charset="0"/>
              </a:rPr>
              <a:t>HDFS</a:t>
            </a:r>
            <a:br>
              <a:rPr lang="en-US" sz="1200" dirty="0">
                <a:solidFill>
                  <a:srgbClr val="FFFFFF">
                    <a:lumMod val="85000"/>
                  </a:srgbClr>
                </a:solidFill>
                <a:latin typeface="Helvetica Neue Light" charset="0"/>
                <a:ea typeface="Helvetica Neue Light" charset="0"/>
                <a:cs typeface="Helvetica Neue Light" charset="0"/>
              </a:rPr>
            </a:br>
            <a:r>
              <a:rPr lang="en-US" sz="1200" b="1" dirty="0">
                <a:solidFill>
                  <a:srgbClr val="FFFFFF">
                    <a:lumMod val="85000"/>
                  </a:srgbClr>
                </a:solidFill>
                <a:latin typeface="Helvetica Neue Light" charset="0"/>
                <a:ea typeface="Helvetica Neue Light" charset="0"/>
                <a:cs typeface="Helvetica Neue Light" charset="0"/>
              </a:rPr>
              <a:t>Write</a:t>
            </a:r>
          </a:p>
        </p:txBody>
      </p:sp>
      <p:sp>
        <p:nvSpPr>
          <p:cNvPr id="110" name="Rectangle 109"/>
          <p:cNvSpPr/>
          <p:nvPr/>
        </p:nvSpPr>
        <p:spPr>
          <a:xfrm>
            <a:off x="4608628" y="2074228"/>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FFFFFF">
                    <a:lumMod val="85000"/>
                  </a:srgbClr>
                </a:solidFill>
                <a:latin typeface="Helvetica Neue Light" charset="0"/>
                <a:ea typeface="Helvetica Neue Light" charset="0"/>
                <a:cs typeface="Helvetica Neue Light" charset="0"/>
              </a:rPr>
              <a:t>HDFS</a:t>
            </a:r>
            <a:br>
              <a:rPr lang="en-US" sz="1200" dirty="0">
                <a:solidFill>
                  <a:srgbClr val="FFFFFF">
                    <a:lumMod val="85000"/>
                  </a:srgbClr>
                </a:solidFill>
                <a:latin typeface="Helvetica Neue Light" charset="0"/>
                <a:ea typeface="Helvetica Neue Light" charset="0"/>
                <a:cs typeface="Helvetica Neue Light" charset="0"/>
              </a:rPr>
            </a:br>
            <a:r>
              <a:rPr lang="en-US" sz="1200" b="1" dirty="0">
                <a:solidFill>
                  <a:srgbClr val="FFFFFF">
                    <a:lumMod val="85000"/>
                  </a:srgbClr>
                </a:solidFill>
                <a:latin typeface="Helvetica Neue Light" charset="0"/>
                <a:ea typeface="Helvetica Neue Light" charset="0"/>
                <a:cs typeface="Helvetica Neue Light" charset="0"/>
              </a:rPr>
              <a:t>Read</a:t>
            </a:r>
          </a:p>
        </p:txBody>
      </p:sp>
      <p:sp>
        <p:nvSpPr>
          <p:cNvPr id="111" name="Rectangle 110"/>
          <p:cNvSpPr/>
          <p:nvPr/>
        </p:nvSpPr>
        <p:spPr>
          <a:xfrm>
            <a:off x="6913511" y="2073949"/>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dirty="0">
                <a:solidFill>
                  <a:srgbClr val="FFFFFF">
                    <a:lumMod val="85000"/>
                  </a:srgbClr>
                </a:solidFill>
                <a:latin typeface="Helvetica Neue Light" charset="0"/>
                <a:ea typeface="Helvetica Neue Light" charset="0"/>
                <a:cs typeface="Helvetica Neue Light" charset="0"/>
              </a:rPr>
              <a:t>HDFS</a:t>
            </a:r>
            <a:br>
              <a:rPr lang="en-US" sz="1200" dirty="0">
                <a:solidFill>
                  <a:srgbClr val="FFFFFF">
                    <a:lumMod val="85000"/>
                  </a:srgbClr>
                </a:solidFill>
                <a:latin typeface="Helvetica Neue Light" charset="0"/>
                <a:ea typeface="Helvetica Neue Light" charset="0"/>
                <a:cs typeface="Helvetica Neue Light" charset="0"/>
              </a:rPr>
            </a:br>
            <a:r>
              <a:rPr lang="en-US" sz="1200" b="1" dirty="0">
                <a:solidFill>
                  <a:srgbClr val="FFFFFF">
                    <a:lumMod val="85000"/>
                  </a:srgbClr>
                </a:solidFill>
                <a:latin typeface="Helvetica Neue Light" charset="0"/>
                <a:ea typeface="Helvetica Neue Light" charset="0"/>
                <a:cs typeface="Helvetica Neue Light" charset="0"/>
              </a:rPr>
              <a:t>Write</a:t>
            </a:r>
          </a:p>
        </p:txBody>
      </p:sp>
      <p:pic>
        <p:nvPicPr>
          <p:cNvPr id="112" name="Picture 111"/>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1910555" y="2637996"/>
            <a:ext cx="483726" cy="483726"/>
          </a:xfrm>
          <a:prstGeom prst="rect">
            <a:avLst/>
          </a:prstGeom>
        </p:spPr>
      </p:pic>
      <p:pic>
        <p:nvPicPr>
          <p:cNvPr id="115" name="Picture 114"/>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2740369" y="2637996"/>
            <a:ext cx="756181" cy="494171"/>
          </a:xfrm>
          <a:prstGeom prst="rect">
            <a:avLst/>
          </a:prstGeom>
        </p:spPr>
      </p:pic>
      <p:sp>
        <p:nvSpPr>
          <p:cNvPr id="116" name="Rectangle 115"/>
          <p:cNvSpPr/>
          <p:nvPr/>
        </p:nvSpPr>
        <p:spPr>
          <a:xfrm>
            <a:off x="1601834" y="238780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FFFFFF">
                    <a:lumMod val="85000"/>
                  </a:srgbClr>
                </a:solidFill>
                <a:latin typeface="Helvetica Neue Light" charset="0"/>
                <a:ea typeface="Helvetica Neue Light" charset="0"/>
                <a:cs typeface="Helvetica Neue Light" charset="0"/>
              </a:rPr>
              <a:t>CPU</a:t>
            </a:r>
          </a:p>
        </p:txBody>
      </p:sp>
      <p:sp>
        <p:nvSpPr>
          <p:cNvPr id="117" name="Rectangle 116"/>
          <p:cNvSpPr>
            <a:spLocks/>
          </p:cNvSpPr>
          <p:nvPr/>
        </p:nvSpPr>
        <p:spPr>
          <a:xfrm>
            <a:off x="1797574" y="2079747"/>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1</a:t>
            </a:r>
          </a:p>
        </p:txBody>
      </p:sp>
      <p:sp>
        <p:nvSpPr>
          <p:cNvPr id="118" name="Rectangle 117"/>
          <p:cNvSpPr>
            <a:spLocks/>
          </p:cNvSpPr>
          <p:nvPr/>
        </p:nvSpPr>
        <p:spPr>
          <a:xfrm>
            <a:off x="1797574" y="2432534"/>
            <a:ext cx="1739317" cy="709998"/>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120" name="Rectangle 119"/>
          <p:cNvSpPr/>
          <p:nvPr/>
        </p:nvSpPr>
        <p:spPr>
          <a:xfrm>
            <a:off x="2548705" y="23800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FFFFFF">
                    <a:lumMod val="85000"/>
                  </a:srgbClr>
                </a:solidFill>
                <a:latin typeface="Helvetica Neue Light" charset="0"/>
                <a:ea typeface="Helvetica Neue Light" charset="0"/>
                <a:cs typeface="Helvetica Neue Light" charset="0"/>
              </a:rPr>
              <a:t>Memory</a:t>
            </a:r>
          </a:p>
        </p:txBody>
      </p:sp>
      <p:pic>
        <p:nvPicPr>
          <p:cNvPr id="121" name="Picture 120"/>
          <p:cNvPicPr>
            <a:picLocks noChangeAspect="1"/>
          </p:cNvPicPr>
          <p:nvPr/>
        </p:nvPicPr>
        <p:blipFill>
          <a:blip r:embed="rId5" cstate="print">
            <a:grayscl/>
            <a:alphaModFix amt="20000"/>
            <a:extLst>
              <a:ext uri="{28A0092B-C50C-407E-A947-70E740481C1C}">
                <a14:useLocalDpi xmlns:a14="http://schemas.microsoft.com/office/drawing/2010/main"/>
              </a:ext>
            </a:extLst>
          </a:blip>
          <a:stretch>
            <a:fillRect/>
          </a:stretch>
        </p:blipFill>
        <p:spPr>
          <a:xfrm>
            <a:off x="5559072" y="2637996"/>
            <a:ext cx="483726" cy="483726"/>
          </a:xfrm>
          <a:prstGeom prst="rect">
            <a:avLst/>
          </a:prstGeom>
        </p:spPr>
      </p:pic>
      <p:pic>
        <p:nvPicPr>
          <p:cNvPr id="122" name="Picture 121"/>
          <p:cNvPicPr>
            <a:picLocks noChangeAspect="1"/>
          </p:cNvPicPr>
          <p:nvPr/>
        </p:nvPicPr>
        <p:blipFill>
          <a:blip r:embed="rId6" cstate="print">
            <a:grayscl/>
            <a:alphaModFix amt="20000"/>
            <a:extLst>
              <a:ext uri="{28A0092B-C50C-407E-A947-70E740481C1C}">
                <a14:useLocalDpi xmlns:a14="http://schemas.microsoft.com/office/drawing/2010/main"/>
              </a:ext>
            </a:extLst>
          </a:blip>
          <a:stretch>
            <a:fillRect/>
          </a:stretch>
        </p:blipFill>
        <p:spPr>
          <a:xfrm>
            <a:off x="6388886" y="2637996"/>
            <a:ext cx="756181" cy="494171"/>
          </a:xfrm>
          <a:prstGeom prst="rect">
            <a:avLst/>
          </a:prstGeom>
        </p:spPr>
      </p:pic>
      <p:sp>
        <p:nvSpPr>
          <p:cNvPr id="123" name="Rectangle 122"/>
          <p:cNvSpPr/>
          <p:nvPr/>
        </p:nvSpPr>
        <p:spPr>
          <a:xfrm>
            <a:off x="5250351" y="238780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FFFFFF">
                    <a:lumMod val="85000"/>
                  </a:srgbClr>
                </a:solidFill>
                <a:latin typeface="Helvetica Neue Light" charset="0"/>
                <a:ea typeface="Helvetica Neue Light" charset="0"/>
                <a:cs typeface="Helvetica Neue Light" charset="0"/>
              </a:rPr>
              <a:t>CPU</a:t>
            </a:r>
          </a:p>
        </p:txBody>
      </p:sp>
      <p:sp>
        <p:nvSpPr>
          <p:cNvPr id="124" name="Rectangle 123"/>
          <p:cNvSpPr>
            <a:spLocks/>
          </p:cNvSpPr>
          <p:nvPr/>
        </p:nvSpPr>
        <p:spPr>
          <a:xfrm>
            <a:off x="5446091" y="2079747"/>
            <a:ext cx="1739318" cy="363071"/>
          </a:xfrm>
          <a:prstGeom prst="rect">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r>
              <a:rPr lang="en-US" sz="1600" dirty="0">
                <a:solidFill>
                  <a:srgbClr val="FFFFFF"/>
                </a:solidFill>
                <a:latin typeface="Helvetica Neue Thin" charset="0"/>
                <a:ea typeface="Helvetica Neue Thin" charset="0"/>
                <a:cs typeface="Helvetica Neue Thin" charset="0"/>
              </a:rPr>
              <a:t>Iteration 2</a:t>
            </a:r>
          </a:p>
        </p:txBody>
      </p:sp>
      <p:sp>
        <p:nvSpPr>
          <p:cNvPr id="125" name="Rectangle 124"/>
          <p:cNvSpPr>
            <a:spLocks/>
          </p:cNvSpPr>
          <p:nvPr/>
        </p:nvSpPr>
        <p:spPr>
          <a:xfrm>
            <a:off x="5446091" y="2432533"/>
            <a:ext cx="1739317" cy="709999"/>
          </a:xfrm>
          <a:prstGeom prst="rect">
            <a:avLst/>
          </a:prstGeom>
          <a:no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endParaRPr lang="en-US" sz="1600" dirty="0">
              <a:solidFill>
                <a:srgbClr val="FFFFFF"/>
              </a:solidFill>
              <a:latin typeface="Helvetica Neue Thin" charset="0"/>
              <a:ea typeface="Helvetica Neue Thin" charset="0"/>
              <a:cs typeface="Helvetica Neue Thin" charset="0"/>
            </a:endParaRPr>
          </a:p>
        </p:txBody>
      </p:sp>
      <p:sp>
        <p:nvSpPr>
          <p:cNvPr id="126" name="Rectangle 125"/>
          <p:cNvSpPr/>
          <p:nvPr/>
        </p:nvSpPr>
        <p:spPr>
          <a:xfrm>
            <a:off x="6197222" y="2380017"/>
            <a:ext cx="1142610" cy="361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hangingPunct="0"/>
            <a:r>
              <a:rPr lang="en-US" sz="1200" b="1" dirty="0">
                <a:solidFill>
                  <a:srgbClr val="FFFFFF">
                    <a:lumMod val="85000"/>
                  </a:srgbClr>
                </a:solidFill>
                <a:latin typeface="Helvetica Neue Light" charset="0"/>
                <a:ea typeface="Helvetica Neue Light" charset="0"/>
                <a:cs typeface="Helvetica Neue Light" charset="0"/>
              </a:rPr>
              <a:t>Memory</a:t>
            </a:r>
          </a:p>
        </p:txBody>
      </p:sp>
    </p:spTree>
    <p:extLst>
      <p:ext uri="{BB962C8B-B14F-4D97-AF65-F5344CB8AC3E}">
        <p14:creationId xmlns:p14="http://schemas.microsoft.com/office/powerpoint/2010/main" val="3919405367"/>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786809"/>
            <a:ext cx="8542338" cy="3019647"/>
          </a:xfrm>
        </p:spPr>
        <p:txBody>
          <a:bodyPr/>
          <a:lstStyle/>
          <a:p>
            <a:r>
              <a:rPr lang="en-US" sz="1500" dirty="0"/>
              <a:t>Object storage, also called object-based storage, is a generic term that describes an approach to addressing and manipulating discrete units of storage called objects.</a:t>
            </a:r>
          </a:p>
          <a:p>
            <a:endParaRPr lang="en-US" sz="1500" dirty="0"/>
          </a:p>
          <a:p>
            <a:r>
              <a:rPr lang="en-US" sz="1500" dirty="0"/>
              <a:t>Like files, objects contain data -- but unlike files, objects are not organized in a hierarchy. Every object exists at the same level in a flat address space called a storage pool and one object cannot be placed inside another object. Each object is assigned a unique identifier which allows a server or end user to retrieve the object without needing to know the physical location of the data. </a:t>
            </a:r>
            <a:br>
              <a:rPr lang="en-US" sz="1500" dirty="0"/>
            </a:br>
            <a:endParaRPr lang="en-US" sz="1500" dirty="0"/>
          </a:p>
          <a:p>
            <a:r>
              <a:rPr lang="en-US" sz="1500" dirty="0"/>
              <a:t>Object storage is often compared to valet parking at an upscale restaurant. When a customer uses valet parking, he exchanges his car keys for a receipt. The customer does not know where his car will be parked or how many times an attendant might move the car while the customer is dining. In this analogy, a storage object's unique identifier represents the customer's receipt.</a:t>
            </a:r>
          </a:p>
          <a:p>
            <a:pPr marL="0" indent="0">
              <a:buNone/>
            </a:pPr>
            <a:endParaRPr lang="en-US" sz="1500" baseline="30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869" y="3785190"/>
            <a:ext cx="6096000" cy="2476500"/>
          </a:xfrm>
          <a:prstGeom prst="rect">
            <a:avLst/>
          </a:prstGeom>
        </p:spPr>
      </p:pic>
      <p:sp>
        <p:nvSpPr>
          <p:cNvPr id="5" name="TextBox 4"/>
          <p:cNvSpPr txBox="1"/>
          <p:nvPr/>
        </p:nvSpPr>
        <p:spPr>
          <a:xfrm>
            <a:off x="2639957" y="6448644"/>
            <a:ext cx="3795823" cy="255183"/>
          </a:xfrm>
          <a:prstGeom prst="rect">
            <a:avLst/>
          </a:prstGeom>
          <a:noFill/>
        </p:spPr>
        <p:txBody>
          <a:bodyPr wrap="square" rtlCol="0">
            <a:spAutoFit/>
          </a:bodyPr>
          <a:lstStyle/>
          <a:p>
            <a:pPr eaLnBrk="0" hangingPunct="0"/>
            <a:r>
              <a:rPr lang="en-US" sz="1000" baseline="30000" dirty="0">
                <a:solidFill>
                  <a:srgbClr val="000000"/>
                </a:solidFill>
                <a:latin typeface="Arial" panose="020B0604020202020204" pitchFamily="34" charset="0"/>
                <a:ea typeface="MS PGothic" panose="020B0600070205080204" pitchFamily="34" charset="-128"/>
              </a:rPr>
              <a:t>1</a:t>
            </a:r>
            <a:r>
              <a:rPr lang="en-US" sz="1000" dirty="0">
                <a:solidFill>
                  <a:srgbClr val="000000"/>
                </a:solidFill>
                <a:latin typeface="Arial" panose="020B0604020202020204" pitchFamily="34" charset="0"/>
                <a:ea typeface="MS PGothic" panose="020B0600070205080204" pitchFamily="34" charset="-128"/>
              </a:rPr>
              <a:t>http://searchstorage.techtarget.com/definition/object-storage</a:t>
            </a:r>
          </a:p>
        </p:txBody>
      </p:sp>
      <p:sp>
        <p:nvSpPr>
          <p:cNvPr id="6" name="Title 5"/>
          <p:cNvSpPr>
            <a:spLocks noGrp="1"/>
          </p:cNvSpPr>
          <p:nvPr>
            <p:ph type="title"/>
          </p:nvPr>
        </p:nvSpPr>
        <p:spPr>
          <a:xfrm>
            <a:off x="2216538" y="83363"/>
            <a:ext cx="4642662" cy="425871"/>
          </a:xfrm>
        </p:spPr>
        <p:txBody>
          <a:bodyPr/>
          <a:lstStyle/>
          <a:p>
            <a:pPr algn="ctr"/>
            <a:r>
              <a:rPr lang="en-US" sz="2400" b="1" dirty="0"/>
              <a:t>Object Storage</a:t>
            </a:r>
            <a:br>
              <a:rPr lang="en-US" sz="2400" b="1" baseline="30000" dirty="0"/>
            </a:br>
            <a:endParaRPr lang="en-US" dirty="0"/>
          </a:p>
        </p:txBody>
      </p:sp>
    </p:spTree>
    <p:extLst>
      <p:ext uri="{BB962C8B-B14F-4D97-AF65-F5344CB8AC3E}">
        <p14:creationId xmlns:p14="http://schemas.microsoft.com/office/powerpoint/2010/main" val="514112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214438"/>
            <a:ext cx="7286516" cy="5154612"/>
          </a:xfrm>
        </p:spPr>
        <p:txBody>
          <a:bodyPr/>
          <a:lstStyle/>
          <a:p>
            <a:r>
              <a:rPr lang="en-US" sz="1500" b="0" dirty="0"/>
              <a:t>Object storage systems allow relatively inexpensive, scalable and self-healing retention of massive amounts of unstructured data. Object storage is used for diverse purposes such as storing photos on Facebook, songs on </a:t>
            </a:r>
            <a:r>
              <a:rPr lang="en-US" sz="1500" b="0" dirty="0" err="1"/>
              <a:t>Spotify</a:t>
            </a:r>
            <a:r>
              <a:rPr lang="en-US" sz="1500" b="0" dirty="0"/>
              <a:t>, or files in online collaboration services, such as Dropbox.</a:t>
            </a:r>
          </a:p>
          <a:p>
            <a:endParaRPr lang="en-US" sz="1500" b="0" dirty="0"/>
          </a:p>
          <a:p>
            <a:r>
              <a:rPr lang="en-US" sz="1500" b="0" dirty="0"/>
              <a:t>Object Storage provides an unstructured cloud data store to build and deliver cloud applications and services with lowered cost, reliability, and speed to market. </a:t>
            </a:r>
            <a:r>
              <a:rPr lang="en-US" sz="1500" b="0" dirty="0" err="1"/>
              <a:t>Bluemix</a:t>
            </a:r>
            <a:r>
              <a:rPr lang="en-US" sz="1500" b="0" dirty="0"/>
              <a:t> developers and users can access and store unstructured data content and can interactively compose and connect to applications and services. The Object Storage service also provides programmatic access via API, SDKs and a consumable UI for object management.</a:t>
            </a:r>
          </a:p>
          <a:p>
            <a:endParaRPr lang="en-US" sz="1500" b="0" dirty="0"/>
          </a:p>
          <a:p>
            <a:r>
              <a:rPr lang="en-US" sz="1500" b="0" dirty="0"/>
              <a:t>Cloud Storage - store all your files (images, documents, and more) in the cloud. Use metadata to quickly tag and search your objects. Easily compose and bind to your object files from your </a:t>
            </a:r>
            <a:r>
              <a:rPr lang="en-US" sz="1500" b="0" dirty="0" err="1"/>
              <a:t>Bluemix</a:t>
            </a:r>
            <a:r>
              <a:rPr lang="en-US" sz="1500" b="0" dirty="0"/>
              <a:t> application.</a:t>
            </a:r>
          </a:p>
          <a:p>
            <a:endParaRPr lang="en-US" sz="1500" b="0" dirty="0"/>
          </a:p>
          <a:p>
            <a:r>
              <a:rPr lang="en-US" sz="1500" b="0" dirty="0"/>
              <a:t>Easy Access - use drag and drop to quickly upload and manage your object store content or use industry adopted </a:t>
            </a:r>
            <a:r>
              <a:rPr lang="en-US" sz="1500" b="0" dirty="0" err="1"/>
              <a:t>OpenStack</a:t>
            </a:r>
            <a:r>
              <a:rPr lang="en-US" sz="1500" b="0" dirty="0"/>
              <a:t> Swift API and SDKs to access your object store programmatically.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3216" y="2793001"/>
            <a:ext cx="1257409" cy="1569856"/>
          </a:xfrm>
          <a:prstGeom prst="rect">
            <a:avLst/>
          </a:prstGeom>
        </p:spPr>
      </p:pic>
      <p:sp>
        <p:nvSpPr>
          <p:cNvPr id="6" name="Title 5"/>
          <p:cNvSpPr txBox="1">
            <a:spLocks/>
          </p:cNvSpPr>
          <p:nvPr/>
        </p:nvSpPr>
        <p:spPr bwMode="auto">
          <a:xfrm>
            <a:off x="2216538" y="83363"/>
            <a:ext cx="4642662" cy="42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2pPr>
            <a:lvl3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3pPr>
            <a:lvl4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4pPr>
            <a:lvl5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ctr"/>
            <a:r>
              <a:rPr lang="en-US" sz="2400" b="1" kern="0"/>
              <a:t>Object Storage</a:t>
            </a:r>
            <a:br>
              <a:rPr lang="en-US" sz="2400" b="1" kern="0" baseline="30000"/>
            </a:br>
            <a:endParaRPr lang="en-US" kern="0" dirty="0"/>
          </a:p>
        </p:txBody>
      </p:sp>
    </p:spTree>
    <p:extLst>
      <p:ext uri="{BB962C8B-B14F-4D97-AF65-F5344CB8AC3E}">
        <p14:creationId xmlns:p14="http://schemas.microsoft.com/office/powerpoint/2010/main" val="202967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4338" y="3982870"/>
            <a:ext cx="1758815" cy="461665"/>
          </a:xfrm>
          <a:prstGeom prst="rect">
            <a:avLst/>
          </a:prstGeom>
          <a:noFill/>
        </p:spPr>
        <p:txBody>
          <a:bodyPr wrap="none" rtlCol="0">
            <a:spAutoFit/>
          </a:bodyPr>
          <a:lstStyle/>
          <a:p>
            <a:r>
              <a:rPr lang="en-US" sz="2400" dirty="0" err="1">
                <a:solidFill>
                  <a:schemeClr val="accent6"/>
                </a:solidFill>
              </a:rPr>
              <a:t>Plataforma</a:t>
            </a:r>
            <a:r>
              <a:rPr lang="en-US" sz="2400" dirty="0">
                <a:solidFill>
                  <a:schemeClr val="accent6"/>
                </a:solidFill>
              </a:rPr>
              <a:t>.</a:t>
            </a:r>
          </a:p>
        </p:txBody>
      </p:sp>
      <p:sp>
        <p:nvSpPr>
          <p:cNvPr id="4" name="TextBox 3"/>
          <p:cNvSpPr txBox="1"/>
          <p:nvPr/>
        </p:nvSpPr>
        <p:spPr>
          <a:xfrm>
            <a:off x="3752576" y="3982869"/>
            <a:ext cx="1297150" cy="461665"/>
          </a:xfrm>
          <a:prstGeom prst="rect">
            <a:avLst/>
          </a:prstGeom>
          <a:noFill/>
        </p:spPr>
        <p:txBody>
          <a:bodyPr wrap="none" rtlCol="0">
            <a:spAutoFit/>
          </a:bodyPr>
          <a:lstStyle/>
          <a:p>
            <a:r>
              <a:rPr lang="en-US" sz="2400" dirty="0" err="1">
                <a:solidFill>
                  <a:schemeClr val="accent6"/>
                </a:solidFill>
              </a:rPr>
              <a:t>Método</a:t>
            </a:r>
            <a:r>
              <a:rPr lang="en-US" sz="2400" dirty="0">
                <a:solidFill>
                  <a:schemeClr val="accent6"/>
                </a:solidFill>
              </a:rPr>
              <a:t>.</a:t>
            </a:r>
          </a:p>
        </p:txBody>
      </p:sp>
      <p:sp>
        <p:nvSpPr>
          <p:cNvPr id="5" name="TextBox 4"/>
          <p:cNvSpPr txBox="1"/>
          <p:nvPr/>
        </p:nvSpPr>
        <p:spPr>
          <a:xfrm>
            <a:off x="5942192" y="3982868"/>
            <a:ext cx="1861407" cy="461665"/>
          </a:xfrm>
          <a:prstGeom prst="rect">
            <a:avLst/>
          </a:prstGeom>
          <a:noFill/>
        </p:spPr>
        <p:txBody>
          <a:bodyPr wrap="none" rtlCol="0">
            <a:spAutoFit/>
          </a:bodyPr>
          <a:lstStyle/>
          <a:p>
            <a:r>
              <a:rPr lang="en-US" sz="2400" dirty="0" err="1">
                <a:solidFill>
                  <a:schemeClr val="accent6"/>
                </a:solidFill>
              </a:rPr>
              <a:t>Ecosistema</a:t>
            </a:r>
            <a:r>
              <a:rPr lang="en-US" sz="2400" dirty="0">
                <a:solidFill>
                  <a:schemeClr val="accent6"/>
                </a:solidFill>
              </a:rPr>
              <a:t>.</a:t>
            </a:r>
          </a:p>
        </p:txBody>
      </p:sp>
      <p:sp>
        <p:nvSpPr>
          <p:cNvPr id="6" name="TextBox 5"/>
          <p:cNvSpPr txBox="1"/>
          <p:nvPr/>
        </p:nvSpPr>
        <p:spPr>
          <a:xfrm>
            <a:off x="570999" y="1333343"/>
            <a:ext cx="8137933" cy="892552"/>
          </a:xfrm>
          <a:prstGeom prst="rect">
            <a:avLst/>
          </a:prstGeom>
          <a:noFill/>
        </p:spPr>
        <p:txBody>
          <a:bodyPr wrap="none" rtlCol="0">
            <a:spAutoFit/>
          </a:bodyPr>
          <a:lstStyle/>
          <a:p>
            <a:r>
              <a:rPr lang="en-US" sz="3200" b="1" dirty="0" err="1">
                <a:solidFill>
                  <a:schemeClr val="accent6"/>
                </a:solidFill>
              </a:rPr>
              <a:t>Introduciendo</a:t>
            </a:r>
            <a:r>
              <a:rPr lang="en-US" sz="3200" b="1" dirty="0">
                <a:solidFill>
                  <a:schemeClr val="accent6"/>
                </a:solidFill>
              </a:rPr>
              <a:t> IBM Watson Data Platform</a:t>
            </a:r>
          </a:p>
          <a:p>
            <a:r>
              <a:rPr lang="es-CO" sz="2000" dirty="0"/>
              <a:t>La primera plataforma de datos y analítica para el negocio cognitivo</a:t>
            </a:r>
            <a:endParaRPr lang="en-US" sz="2000" dirty="0"/>
          </a:p>
        </p:txBody>
      </p:sp>
      <p:pic>
        <p:nvPicPr>
          <p:cNvPr id="7" name="Picture 6"/>
          <p:cNvPicPr>
            <a:picLocks noChangeAspect="1"/>
          </p:cNvPicPr>
          <p:nvPr/>
        </p:nvPicPr>
        <p:blipFill rotWithShape="1">
          <a:blip r:embed="rId3"/>
          <a:srcRect l="25513" r="21154" b="2689"/>
          <a:stretch/>
        </p:blipFill>
        <p:spPr>
          <a:xfrm>
            <a:off x="7393724" y="4747845"/>
            <a:ext cx="1416901" cy="1453662"/>
          </a:xfrm>
          <a:prstGeom prst="rect">
            <a:avLst/>
          </a:prstGeom>
        </p:spPr>
      </p:pic>
      <p:pic>
        <p:nvPicPr>
          <p:cNvPr id="8" name="Picture 7"/>
          <p:cNvPicPr>
            <a:picLocks noChangeAspect="1"/>
          </p:cNvPicPr>
          <p:nvPr/>
        </p:nvPicPr>
        <p:blipFill>
          <a:blip r:embed="rId4"/>
          <a:stretch>
            <a:fillRect/>
          </a:stretch>
        </p:blipFill>
        <p:spPr>
          <a:xfrm>
            <a:off x="1778762" y="3220051"/>
            <a:ext cx="746923" cy="732559"/>
          </a:xfrm>
          <a:prstGeom prst="rect">
            <a:avLst/>
          </a:prstGeom>
        </p:spPr>
      </p:pic>
      <p:pic>
        <p:nvPicPr>
          <p:cNvPr id="9" name="Picture 8"/>
          <p:cNvPicPr>
            <a:picLocks noChangeAspect="1"/>
          </p:cNvPicPr>
          <p:nvPr/>
        </p:nvPicPr>
        <p:blipFill>
          <a:blip r:embed="rId5"/>
          <a:stretch>
            <a:fillRect/>
          </a:stretch>
        </p:blipFill>
        <p:spPr>
          <a:xfrm>
            <a:off x="6456152" y="3220051"/>
            <a:ext cx="746923" cy="732559"/>
          </a:xfrm>
          <a:prstGeom prst="rect">
            <a:avLst/>
          </a:prstGeom>
        </p:spPr>
      </p:pic>
      <p:pic>
        <p:nvPicPr>
          <p:cNvPr id="10" name="Picture 9"/>
          <p:cNvPicPr>
            <a:picLocks noChangeAspect="1"/>
          </p:cNvPicPr>
          <p:nvPr/>
        </p:nvPicPr>
        <p:blipFill>
          <a:blip r:embed="rId6"/>
          <a:stretch>
            <a:fillRect/>
          </a:stretch>
        </p:blipFill>
        <p:spPr>
          <a:xfrm>
            <a:off x="4027689" y="3221917"/>
            <a:ext cx="746923" cy="732559"/>
          </a:xfrm>
          <a:prstGeom prst="rect">
            <a:avLst/>
          </a:prstGeom>
        </p:spPr>
      </p:pic>
      <p:sp>
        <p:nvSpPr>
          <p:cNvPr id="2" name="Rectangle 1"/>
          <p:cNvSpPr/>
          <p:nvPr/>
        </p:nvSpPr>
        <p:spPr>
          <a:xfrm>
            <a:off x="2434945" y="6201507"/>
            <a:ext cx="3249608" cy="369332"/>
          </a:xfrm>
          <a:prstGeom prst="rect">
            <a:avLst/>
          </a:prstGeom>
        </p:spPr>
        <p:txBody>
          <a:bodyPr wrap="none">
            <a:spAutoFit/>
          </a:bodyPr>
          <a:lstStyle/>
          <a:p>
            <a:r>
              <a:rPr lang="en-US" i="1" dirty="0">
                <a:hlinkClick r:id="rId7"/>
              </a:rPr>
              <a:t>http://ibm.co/makedatasimple</a:t>
            </a:r>
            <a:r>
              <a:rPr lang="en-US" i="1" dirty="0"/>
              <a:t> </a:t>
            </a:r>
          </a:p>
        </p:txBody>
      </p:sp>
    </p:spTree>
    <p:extLst>
      <p:ext uri="{BB962C8B-B14F-4D97-AF65-F5344CB8AC3E}">
        <p14:creationId xmlns:p14="http://schemas.microsoft.com/office/powerpoint/2010/main" val="654084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40419" y="1740665"/>
            <a:ext cx="4701757" cy="3385542"/>
          </a:xfrm>
          <a:prstGeom prst="rect">
            <a:avLst/>
          </a:prstGeom>
          <a:noFill/>
          <a:ln>
            <a:noFill/>
          </a:ln>
        </p:spPr>
        <p:txBody>
          <a:bodyPr wrap="square" rtlCol="0">
            <a:spAutoFit/>
          </a:bodyPr>
          <a:lstStyle/>
          <a:p>
            <a:pPr marL="11112">
              <a:spcBef>
                <a:spcPts val="150"/>
              </a:spcBef>
            </a:pPr>
            <a:br>
              <a:rPr lang="en-US" sz="2000" b="1" dirty="0"/>
            </a:br>
            <a:r>
              <a:rPr lang="en-US" sz="2000" b="1" dirty="0">
                <a:solidFill>
                  <a:srgbClr val="00C0F2"/>
                </a:solidFill>
              </a:rPr>
              <a:t>Projects </a:t>
            </a:r>
            <a:r>
              <a:rPr lang="en-US" sz="2000" b="1" dirty="0"/>
              <a:t>make collaboration easier</a:t>
            </a:r>
          </a:p>
          <a:p>
            <a:pPr marL="180975" indent="-169863">
              <a:spcBef>
                <a:spcPts val="150"/>
              </a:spcBef>
              <a:buFont typeface="Arial"/>
              <a:buChar char="•"/>
            </a:pPr>
            <a:endParaRPr lang="en-US" sz="2000" dirty="0"/>
          </a:p>
          <a:p>
            <a:pPr marL="285750" indent="-285750">
              <a:spcBef>
                <a:spcPts val="150"/>
              </a:spcBef>
              <a:buFont typeface="Arial" panose="020B0604020202020204" pitchFamily="34" charset="0"/>
              <a:buChar char="•"/>
            </a:pPr>
            <a:r>
              <a:rPr lang="en-US" dirty="0"/>
              <a:t>Projects allow different users and personas to share a set of assets </a:t>
            </a:r>
          </a:p>
          <a:p>
            <a:pPr marL="285750" indent="-285750">
              <a:spcBef>
                <a:spcPts val="150"/>
              </a:spcBef>
              <a:buFont typeface="Arial" panose="020B0604020202020204" pitchFamily="34" charset="0"/>
              <a:buChar char="•"/>
            </a:pPr>
            <a:endParaRPr lang="en-US" dirty="0"/>
          </a:p>
          <a:p>
            <a:pPr marL="285750" indent="-285750">
              <a:spcBef>
                <a:spcPts val="150"/>
              </a:spcBef>
              <a:buFont typeface="Arial" panose="020B0604020202020204" pitchFamily="34" charset="0"/>
              <a:buChar char="•"/>
            </a:pPr>
            <a:r>
              <a:rPr lang="en-US" dirty="0"/>
              <a:t>Projects enable you to collaborate and manage your notebooks, artifacts, etc.</a:t>
            </a:r>
          </a:p>
          <a:p>
            <a:pPr marL="285750" indent="-285750">
              <a:spcBef>
                <a:spcPts val="150"/>
              </a:spcBef>
              <a:buFont typeface="Arial" panose="020B0604020202020204" pitchFamily="34" charset="0"/>
              <a:buChar char="•"/>
            </a:pPr>
            <a:endParaRPr lang="en-US" dirty="0"/>
          </a:p>
          <a:p>
            <a:pPr marL="285750" indent="-285750">
              <a:spcBef>
                <a:spcPts val="150"/>
              </a:spcBef>
              <a:buFont typeface="Arial" panose="020B0604020202020204" pitchFamily="34" charset="0"/>
              <a:buChar char="•"/>
            </a:pPr>
            <a:r>
              <a:rPr lang="en-US" dirty="0"/>
              <a:t>Projects have three levels of rights -- viewers, editors, and admin</a:t>
            </a:r>
          </a:p>
        </p:txBody>
      </p:sp>
      <p:sp>
        <p:nvSpPr>
          <p:cNvPr id="37" name="Rectangle 36"/>
          <p:cNvSpPr/>
          <p:nvPr/>
        </p:nvSpPr>
        <p:spPr>
          <a:xfrm>
            <a:off x="5084065" y="962833"/>
            <a:ext cx="3891260" cy="30686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294683" y="4383643"/>
            <a:ext cx="3504946" cy="971139"/>
          </a:xfrm>
          <a:prstGeom prst="rect">
            <a:avLst/>
          </a:prstGeom>
          <a:solidFill>
            <a:srgbClr val="00B4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rot="16200000">
            <a:off x="5067054" y="4596829"/>
            <a:ext cx="971140" cy="544765"/>
          </a:xfrm>
          <a:prstGeom prst="rect">
            <a:avLst/>
          </a:prstGeom>
          <a:noFill/>
          <a:ln>
            <a:solidFill>
              <a:schemeClr val="tx1"/>
            </a:solidFill>
          </a:ln>
        </p:spPr>
        <p:txBody>
          <a:bodyPr wrap="square" rtlCol="0">
            <a:spAutoFit/>
          </a:bodyPr>
          <a:lstStyle/>
          <a:p>
            <a:pPr algn="ctr">
              <a:lnSpc>
                <a:spcPct val="80000"/>
              </a:lnSpc>
            </a:pPr>
            <a:r>
              <a:rPr lang="en-US" dirty="0"/>
              <a:t>Project Service</a:t>
            </a:r>
          </a:p>
        </p:txBody>
      </p:sp>
      <p:sp>
        <p:nvSpPr>
          <p:cNvPr id="41" name="Rectangle 40"/>
          <p:cNvSpPr/>
          <p:nvPr/>
        </p:nvSpPr>
        <p:spPr>
          <a:xfrm>
            <a:off x="5925963" y="4799405"/>
            <a:ext cx="1115087" cy="26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5923742" y="4739526"/>
            <a:ext cx="1115087" cy="338554"/>
          </a:xfrm>
          <a:prstGeom prst="rect">
            <a:avLst/>
          </a:prstGeom>
          <a:noFill/>
        </p:spPr>
        <p:txBody>
          <a:bodyPr wrap="square" rtlCol="0">
            <a:spAutoFit/>
          </a:bodyPr>
          <a:lstStyle/>
          <a:p>
            <a:pPr algn="ctr"/>
            <a:r>
              <a:rPr lang="en-US" sz="1600" dirty="0"/>
              <a:t>Project 1</a:t>
            </a:r>
          </a:p>
        </p:txBody>
      </p:sp>
      <p:sp>
        <p:nvSpPr>
          <p:cNvPr id="43" name="Rectangle 42"/>
          <p:cNvSpPr/>
          <p:nvPr/>
        </p:nvSpPr>
        <p:spPr>
          <a:xfrm>
            <a:off x="5245915" y="1129647"/>
            <a:ext cx="3585828" cy="1096236"/>
          </a:xfrm>
          <a:prstGeom prst="rect">
            <a:avLst/>
          </a:prstGeom>
          <a:solidFill>
            <a:srgbClr val="00B4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239236" y="2382437"/>
            <a:ext cx="3612335" cy="1421525"/>
          </a:xfrm>
          <a:prstGeom prst="rect">
            <a:avLst/>
          </a:prstGeom>
          <a:solidFill>
            <a:srgbClr val="00B4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rot="16200000">
            <a:off x="4701071" y="2936233"/>
            <a:ext cx="1421524" cy="313932"/>
          </a:xfrm>
          <a:prstGeom prst="rect">
            <a:avLst/>
          </a:prstGeom>
          <a:noFill/>
          <a:ln>
            <a:solidFill>
              <a:schemeClr val="tx1"/>
            </a:solidFill>
          </a:ln>
        </p:spPr>
        <p:txBody>
          <a:bodyPr wrap="square" rtlCol="0">
            <a:spAutoFit/>
          </a:bodyPr>
          <a:lstStyle/>
          <a:p>
            <a:pPr algn="ctr">
              <a:lnSpc>
                <a:spcPct val="80000"/>
              </a:lnSpc>
            </a:pPr>
            <a:r>
              <a:rPr lang="en-US"/>
              <a:t>Assets</a:t>
            </a:r>
            <a:endParaRPr lang="en-US" dirty="0"/>
          </a:p>
        </p:txBody>
      </p:sp>
      <p:sp>
        <p:nvSpPr>
          <p:cNvPr id="47" name="Rectangle 46"/>
          <p:cNvSpPr/>
          <p:nvPr/>
        </p:nvSpPr>
        <p:spPr>
          <a:xfrm>
            <a:off x="7091959" y="4805273"/>
            <a:ext cx="1115087" cy="26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7094697" y="4744232"/>
            <a:ext cx="1115087" cy="338554"/>
          </a:xfrm>
          <a:prstGeom prst="rect">
            <a:avLst/>
          </a:prstGeom>
          <a:noFill/>
        </p:spPr>
        <p:txBody>
          <a:bodyPr wrap="square" rtlCol="0">
            <a:spAutoFit/>
          </a:bodyPr>
          <a:lstStyle/>
          <a:p>
            <a:pPr algn="ctr"/>
            <a:r>
              <a:rPr lang="en-US" sz="1600" dirty="0"/>
              <a:t>Project 2</a:t>
            </a:r>
          </a:p>
        </p:txBody>
      </p:sp>
      <p:sp>
        <p:nvSpPr>
          <p:cNvPr id="49" name="TextBox 48"/>
          <p:cNvSpPr txBox="1"/>
          <p:nvPr/>
        </p:nvSpPr>
        <p:spPr>
          <a:xfrm>
            <a:off x="8207046" y="4695545"/>
            <a:ext cx="588121" cy="369332"/>
          </a:xfrm>
          <a:prstGeom prst="rect">
            <a:avLst/>
          </a:prstGeom>
          <a:noFill/>
        </p:spPr>
        <p:txBody>
          <a:bodyPr wrap="square" rtlCol="0">
            <a:spAutoFit/>
          </a:bodyPr>
          <a:lstStyle/>
          <a:p>
            <a:r>
              <a:rPr lang="is-IS" dirty="0"/>
              <a:t>…...</a:t>
            </a:r>
            <a:endParaRPr lang="en-US" dirty="0"/>
          </a:p>
        </p:txBody>
      </p:sp>
      <p:sp>
        <p:nvSpPr>
          <p:cNvPr id="50" name="Rectangle 49"/>
          <p:cNvSpPr/>
          <p:nvPr/>
        </p:nvSpPr>
        <p:spPr>
          <a:xfrm>
            <a:off x="5293683" y="1403460"/>
            <a:ext cx="1115087" cy="26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5293683" y="1342279"/>
            <a:ext cx="1115087" cy="338554"/>
          </a:xfrm>
          <a:prstGeom prst="rect">
            <a:avLst/>
          </a:prstGeom>
          <a:noFill/>
        </p:spPr>
        <p:txBody>
          <a:bodyPr wrap="square" rtlCol="0">
            <a:spAutoFit/>
          </a:bodyPr>
          <a:lstStyle/>
          <a:p>
            <a:pPr algn="ctr"/>
            <a:r>
              <a:rPr lang="en-US" sz="1600" dirty="0"/>
              <a:t>Data Lake</a:t>
            </a:r>
          </a:p>
        </p:txBody>
      </p:sp>
      <p:cxnSp>
        <p:nvCxnSpPr>
          <p:cNvPr id="65" name="Straight Arrow Connector 64"/>
          <p:cNvCxnSpPr>
            <a:stCxn id="50" idx="2"/>
            <a:endCxn id="81" idx="0"/>
          </p:cNvCxnSpPr>
          <p:nvPr/>
        </p:nvCxnSpPr>
        <p:spPr>
          <a:xfrm>
            <a:off x="5851227" y="1672102"/>
            <a:ext cx="176138" cy="1182761"/>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1" idx="2"/>
            <a:endCxn id="82" idx="0"/>
          </p:cNvCxnSpPr>
          <p:nvPr/>
        </p:nvCxnSpPr>
        <p:spPr>
          <a:xfrm>
            <a:off x="5851227" y="1680833"/>
            <a:ext cx="767565" cy="1174030"/>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41" idx="0"/>
            <a:endCxn id="81" idx="2"/>
          </p:cNvCxnSpPr>
          <p:nvPr/>
        </p:nvCxnSpPr>
        <p:spPr>
          <a:xfrm flipH="1" flipV="1">
            <a:off x="6027365" y="3322707"/>
            <a:ext cx="456142" cy="1476698"/>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47" idx="0"/>
            <a:endCxn id="82" idx="2"/>
          </p:cNvCxnSpPr>
          <p:nvPr/>
        </p:nvCxnSpPr>
        <p:spPr>
          <a:xfrm flipH="1" flipV="1">
            <a:off x="6618792" y="3322707"/>
            <a:ext cx="1030711" cy="1482566"/>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47" idx="0"/>
            <a:endCxn id="70" idx="2"/>
          </p:cNvCxnSpPr>
          <p:nvPr/>
        </p:nvCxnSpPr>
        <p:spPr>
          <a:xfrm flipV="1">
            <a:off x="7649503" y="3322707"/>
            <a:ext cx="461872" cy="1482566"/>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8365542" y="2813151"/>
            <a:ext cx="588121" cy="369332"/>
          </a:xfrm>
          <a:prstGeom prst="rect">
            <a:avLst/>
          </a:prstGeom>
          <a:noFill/>
        </p:spPr>
        <p:txBody>
          <a:bodyPr wrap="square" rtlCol="0">
            <a:spAutoFit/>
          </a:bodyPr>
          <a:lstStyle/>
          <a:p>
            <a:r>
              <a:rPr lang="is-IS" dirty="0"/>
              <a:t>…...</a:t>
            </a:r>
            <a:endParaRPr lang="en-US" dirty="0"/>
          </a:p>
        </p:txBody>
      </p:sp>
      <p:sp>
        <p:nvSpPr>
          <p:cNvPr id="81" name="Rounded Rectangle 80"/>
          <p:cNvSpPr/>
          <p:nvPr/>
        </p:nvSpPr>
        <p:spPr>
          <a:xfrm>
            <a:off x="5760565" y="2854863"/>
            <a:ext cx="533599" cy="4678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6351992" y="2854863"/>
            <a:ext cx="533599" cy="4678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7190838" y="2854863"/>
            <a:ext cx="533599" cy="4678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5816345" y="2955924"/>
            <a:ext cx="436946" cy="276999"/>
          </a:xfrm>
          <a:prstGeom prst="rect">
            <a:avLst/>
          </a:prstGeom>
          <a:noFill/>
        </p:spPr>
        <p:txBody>
          <a:bodyPr wrap="square" rtlCol="0">
            <a:spAutoFit/>
          </a:bodyPr>
          <a:lstStyle/>
          <a:p>
            <a:pPr algn="ctr"/>
            <a:r>
              <a:rPr lang="en-US" sz="1200" dirty="0"/>
              <a:t>#1</a:t>
            </a:r>
          </a:p>
        </p:txBody>
      </p:sp>
      <p:sp>
        <p:nvSpPr>
          <p:cNvPr id="87" name="TextBox 86"/>
          <p:cNvSpPr txBox="1"/>
          <p:nvPr/>
        </p:nvSpPr>
        <p:spPr>
          <a:xfrm>
            <a:off x="6403932" y="2953375"/>
            <a:ext cx="436946" cy="276999"/>
          </a:xfrm>
          <a:prstGeom prst="rect">
            <a:avLst/>
          </a:prstGeom>
          <a:noFill/>
        </p:spPr>
        <p:txBody>
          <a:bodyPr wrap="square" rtlCol="0">
            <a:spAutoFit/>
          </a:bodyPr>
          <a:lstStyle/>
          <a:p>
            <a:pPr algn="ctr"/>
            <a:r>
              <a:rPr lang="en-US" sz="1200" dirty="0"/>
              <a:t>#2</a:t>
            </a:r>
          </a:p>
        </p:txBody>
      </p:sp>
      <p:sp>
        <p:nvSpPr>
          <p:cNvPr id="88" name="TextBox 87"/>
          <p:cNvSpPr txBox="1"/>
          <p:nvPr/>
        </p:nvSpPr>
        <p:spPr>
          <a:xfrm>
            <a:off x="7233399" y="2967275"/>
            <a:ext cx="436946" cy="276999"/>
          </a:xfrm>
          <a:prstGeom prst="rect">
            <a:avLst/>
          </a:prstGeom>
          <a:noFill/>
        </p:spPr>
        <p:txBody>
          <a:bodyPr wrap="square" rtlCol="0">
            <a:spAutoFit/>
          </a:bodyPr>
          <a:lstStyle/>
          <a:p>
            <a:pPr algn="ctr"/>
            <a:r>
              <a:rPr lang="en-US" sz="1200" dirty="0"/>
              <a:t>#3</a:t>
            </a:r>
          </a:p>
        </p:txBody>
      </p:sp>
      <p:sp>
        <p:nvSpPr>
          <p:cNvPr id="3" name="TextBox 2"/>
          <p:cNvSpPr txBox="1"/>
          <p:nvPr/>
        </p:nvSpPr>
        <p:spPr>
          <a:xfrm>
            <a:off x="5630176" y="5946150"/>
            <a:ext cx="805096" cy="461665"/>
          </a:xfrm>
          <a:prstGeom prst="rect">
            <a:avLst/>
          </a:prstGeom>
          <a:noFill/>
        </p:spPr>
        <p:txBody>
          <a:bodyPr wrap="square" rtlCol="0">
            <a:spAutoFit/>
          </a:bodyPr>
          <a:lstStyle/>
          <a:p>
            <a:pPr algn="ctr"/>
            <a:r>
              <a:rPr lang="en-US" sz="1200" dirty="0"/>
              <a:t>Data Engineer</a:t>
            </a:r>
          </a:p>
        </p:txBody>
      </p:sp>
      <p:sp>
        <p:nvSpPr>
          <p:cNvPr id="94" name="TextBox 93"/>
          <p:cNvSpPr txBox="1"/>
          <p:nvPr/>
        </p:nvSpPr>
        <p:spPr>
          <a:xfrm>
            <a:off x="6270841" y="5964052"/>
            <a:ext cx="898759" cy="286304"/>
          </a:xfrm>
          <a:prstGeom prst="rect">
            <a:avLst/>
          </a:prstGeom>
          <a:noFill/>
        </p:spPr>
        <p:txBody>
          <a:bodyPr wrap="square" rtlCol="0">
            <a:spAutoFit/>
          </a:bodyPr>
          <a:lstStyle/>
          <a:p>
            <a:pPr algn="ctr"/>
            <a:r>
              <a:rPr lang="en-US" sz="1200" dirty="0"/>
              <a:t>Developer</a:t>
            </a:r>
          </a:p>
        </p:txBody>
      </p:sp>
      <p:sp>
        <p:nvSpPr>
          <p:cNvPr id="95" name="TextBox 94"/>
          <p:cNvSpPr txBox="1"/>
          <p:nvPr/>
        </p:nvSpPr>
        <p:spPr>
          <a:xfrm>
            <a:off x="7096421" y="5946150"/>
            <a:ext cx="760617" cy="461665"/>
          </a:xfrm>
          <a:prstGeom prst="rect">
            <a:avLst/>
          </a:prstGeom>
          <a:noFill/>
        </p:spPr>
        <p:txBody>
          <a:bodyPr wrap="square" rtlCol="0">
            <a:spAutoFit/>
          </a:bodyPr>
          <a:lstStyle/>
          <a:p>
            <a:pPr algn="ctr"/>
            <a:r>
              <a:rPr lang="en-US" sz="1200" dirty="0"/>
              <a:t>Data Scientist</a:t>
            </a:r>
          </a:p>
        </p:txBody>
      </p:sp>
      <p:sp>
        <p:nvSpPr>
          <p:cNvPr id="96" name="TextBox 95"/>
          <p:cNvSpPr txBox="1"/>
          <p:nvPr/>
        </p:nvSpPr>
        <p:spPr>
          <a:xfrm>
            <a:off x="7814742" y="5946150"/>
            <a:ext cx="956733" cy="461665"/>
          </a:xfrm>
          <a:prstGeom prst="rect">
            <a:avLst/>
          </a:prstGeom>
          <a:noFill/>
        </p:spPr>
        <p:txBody>
          <a:bodyPr wrap="square" rtlCol="0">
            <a:spAutoFit/>
          </a:bodyPr>
          <a:lstStyle/>
          <a:p>
            <a:pPr algn="ctr"/>
            <a:r>
              <a:rPr lang="en-US" sz="1200" dirty="0"/>
              <a:t>Business Analyst</a:t>
            </a:r>
          </a:p>
        </p:txBody>
      </p:sp>
      <p:cxnSp>
        <p:nvCxnSpPr>
          <p:cNvPr id="8" name="Straight Arrow Connector 7"/>
          <p:cNvCxnSpPr>
            <a:endCxn id="41" idx="2"/>
          </p:cNvCxnSpPr>
          <p:nvPr/>
        </p:nvCxnSpPr>
        <p:spPr>
          <a:xfrm flipV="1">
            <a:off x="6027809" y="5068047"/>
            <a:ext cx="455698" cy="501353"/>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6501141" y="5101339"/>
            <a:ext cx="214787" cy="468061"/>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47" idx="2"/>
          </p:cNvCxnSpPr>
          <p:nvPr/>
        </p:nvCxnSpPr>
        <p:spPr>
          <a:xfrm flipV="1">
            <a:off x="6715928" y="5073915"/>
            <a:ext cx="933575" cy="495485"/>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47" idx="2"/>
          </p:cNvCxnSpPr>
          <p:nvPr/>
        </p:nvCxnSpPr>
        <p:spPr>
          <a:xfrm flipV="1">
            <a:off x="7469345" y="5073915"/>
            <a:ext cx="180158" cy="495485"/>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7677094" y="5101339"/>
            <a:ext cx="512878" cy="468061"/>
          </a:xfrm>
          <a:prstGeom prst="straightConnector1">
            <a:avLst/>
          </a:prstGeom>
          <a:ln>
            <a:solidFill>
              <a:srgbClr val="1D3649"/>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493114" y="1397592"/>
            <a:ext cx="1115087" cy="26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6493114" y="1336411"/>
            <a:ext cx="1115087" cy="338554"/>
          </a:xfrm>
          <a:prstGeom prst="rect">
            <a:avLst/>
          </a:prstGeom>
          <a:noFill/>
        </p:spPr>
        <p:txBody>
          <a:bodyPr wrap="square" rtlCol="0">
            <a:spAutoFit/>
          </a:bodyPr>
          <a:lstStyle/>
          <a:p>
            <a:pPr algn="ctr"/>
            <a:r>
              <a:rPr lang="en-US" sz="1600" dirty="0"/>
              <a:t>Sandbox1</a:t>
            </a:r>
            <a:endParaRPr lang="en-US" dirty="0"/>
          </a:p>
        </p:txBody>
      </p:sp>
      <p:sp>
        <p:nvSpPr>
          <p:cNvPr id="64" name="Rectangle 63"/>
          <p:cNvSpPr/>
          <p:nvPr/>
        </p:nvSpPr>
        <p:spPr>
          <a:xfrm>
            <a:off x="7656388" y="1401804"/>
            <a:ext cx="1115087" cy="2686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7656388" y="1340623"/>
            <a:ext cx="1115087" cy="338554"/>
          </a:xfrm>
          <a:prstGeom prst="rect">
            <a:avLst/>
          </a:prstGeom>
          <a:noFill/>
        </p:spPr>
        <p:txBody>
          <a:bodyPr wrap="square" rtlCol="0">
            <a:spAutoFit/>
          </a:bodyPr>
          <a:lstStyle/>
          <a:p>
            <a:pPr algn="ctr"/>
            <a:r>
              <a:rPr lang="en-US" sz="1600" dirty="0"/>
              <a:t>Sandbox2</a:t>
            </a:r>
          </a:p>
        </p:txBody>
      </p:sp>
      <p:cxnSp>
        <p:nvCxnSpPr>
          <p:cNvPr id="12" name="Straight Connector 11"/>
          <p:cNvCxnSpPr/>
          <p:nvPr/>
        </p:nvCxnSpPr>
        <p:spPr>
          <a:xfrm>
            <a:off x="6456538" y="1142327"/>
            <a:ext cx="0" cy="108355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63" idx="2"/>
            <a:endCxn id="84" idx="0"/>
          </p:cNvCxnSpPr>
          <p:nvPr/>
        </p:nvCxnSpPr>
        <p:spPr>
          <a:xfrm>
            <a:off x="7050658" y="1674965"/>
            <a:ext cx="406980" cy="11798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7844575" y="2854863"/>
            <a:ext cx="533599" cy="4678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7887136" y="2967275"/>
            <a:ext cx="436946" cy="276999"/>
          </a:xfrm>
          <a:prstGeom prst="rect">
            <a:avLst/>
          </a:prstGeom>
          <a:noFill/>
        </p:spPr>
        <p:txBody>
          <a:bodyPr wrap="square" rtlCol="0">
            <a:spAutoFit/>
          </a:bodyPr>
          <a:lstStyle/>
          <a:p>
            <a:pPr algn="ctr"/>
            <a:r>
              <a:rPr lang="en-US" sz="1200" dirty="0"/>
              <a:t>#4</a:t>
            </a:r>
          </a:p>
        </p:txBody>
      </p:sp>
      <p:cxnSp>
        <p:nvCxnSpPr>
          <p:cNvPr id="20" name="Straight Arrow Connector 19"/>
          <p:cNvCxnSpPr>
            <a:stCxn id="68" idx="2"/>
            <a:endCxn id="70" idx="0"/>
          </p:cNvCxnSpPr>
          <p:nvPr/>
        </p:nvCxnSpPr>
        <p:spPr>
          <a:xfrm flipH="1">
            <a:off x="8111375" y="1679177"/>
            <a:ext cx="102557" cy="1175686"/>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41" idx="0"/>
            <a:endCxn id="84" idx="2"/>
          </p:cNvCxnSpPr>
          <p:nvPr/>
        </p:nvCxnSpPr>
        <p:spPr>
          <a:xfrm flipV="1">
            <a:off x="6483507" y="3322707"/>
            <a:ext cx="974131" cy="14766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81980" y="2382437"/>
            <a:ext cx="0" cy="14215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41" idx="0"/>
            <a:endCxn id="82" idx="2"/>
          </p:cNvCxnSpPr>
          <p:nvPr/>
        </p:nvCxnSpPr>
        <p:spPr>
          <a:xfrm flipV="1">
            <a:off x="6483507" y="3322707"/>
            <a:ext cx="135285" cy="1476698"/>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7" name="Title 1"/>
          <p:cNvSpPr txBox="1">
            <a:spLocks/>
          </p:cNvSpPr>
          <p:nvPr/>
        </p:nvSpPr>
        <p:spPr>
          <a:xfrm>
            <a:off x="265113" y="593725"/>
            <a:ext cx="8545512" cy="501650"/>
          </a:xfrm>
          <a:prstGeom prst="rect">
            <a:avLst/>
          </a:prstGeom>
        </p:spPr>
        <p:txBody>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dirty="0"/>
              <a:t>DSX – Projects</a:t>
            </a:r>
          </a:p>
        </p:txBody>
      </p:sp>
      <p:pic>
        <p:nvPicPr>
          <p:cNvPr id="58" name="Picture 57" descr="Persona_Eden_BusinessAnalyst_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430" y="5569400"/>
            <a:ext cx="416098" cy="406650"/>
          </a:xfrm>
          <a:prstGeom prst="rect">
            <a:avLst/>
          </a:prstGeom>
        </p:spPr>
      </p:pic>
      <p:pic>
        <p:nvPicPr>
          <p:cNvPr id="59" name="Picture 58" descr="Persona_Harley_DataEngineer_P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278" y="5587494"/>
            <a:ext cx="421039" cy="411480"/>
          </a:xfrm>
          <a:prstGeom prst="rect">
            <a:avLst/>
          </a:prstGeom>
        </p:spPr>
      </p:pic>
      <p:pic>
        <p:nvPicPr>
          <p:cNvPr id="60" name="Picture 59" descr="Persona_Kai_ApplicationDeveloper_P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2474" y="5603529"/>
            <a:ext cx="421041" cy="411480"/>
          </a:xfrm>
          <a:prstGeom prst="rect">
            <a:avLst/>
          </a:prstGeom>
        </p:spPr>
      </p:pic>
      <p:pic>
        <p:nvPicPr>
          <p:cNvPr id="61" name="Picture 60" descr="Persona_Chris_DataScientist_P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6209" y="5584695"/>
            <a:ext cx="421039" cy="411480"/>
          </a:xfrm>
          <a:prstGeom prst="rect">
            <a:avLst/>
          </a:prstGeom>
        </p:spPr>
      </p:pic>
    </p:spTree>
    <p:extLst>
      <p:ext uri="{BB962C8B-B14F-4D97-AF65-F5344CB8AC3E}">
        <p14:creationId xmlns:p14="http://schemas.microsoft.com/office/powerpoint/2010/main" val="1331773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 descr="5300_IBM_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50" y="3009900"/>
            <a:ext cx="2220913"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180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Watson Data Platform</a:t>
            </a:r>
            <a:br>
              <a:rPr lang="en-US" dirty="0"/>
            </a:br>
            <a:r>
              <a:rPr lang="en-US" sz="2000" b="0" dirty="0" err="1">
                <a:solidFill>
                  <a:schemeClr val="accent6"/>
                </a:solidFill>
              </a:rPr>
              <a:t>Experimenta</a:t>
            </a:r>
            <a:r>
              <a:rPr lang="en-US" sz="2000" b="0" dirty="0">
                <a:solidFill>
                  <a:schemeClr val="accent6"/>
                </a:solidFill>
              </a:rPr>
              <a:t> </a:t>
            </a:r>
            <a:r>
              <a:rPr lang="en-US" sz="2000" b="0" dirty="0" err="1">
                <a:solidFill>
                  <a:schemeClr val="accent6"/>
                </a:solidFill>
              </a:rPr>
              <a:t>nuevas</a:t>
            </a:r>
            <a:r>
              <a:rPr lang="en-US" sz="2000" b="0" dirty="0">
                <a:solidFill>
                  <a:schemeClr val="accent6"/>
                </a:solidFill>
              </a:rPr>
              <a:t> </a:t>
            </a:r>
            <a:r>
              <a:rPr lang="en-US" sz="2000" b="0" dirty="0" err="1">
                <a:solidFill>
                  <a:schemeClr val="accent6"/>
                </a:solidFill>
              </a:rPr>
              <a:t>formas</a:t>
            </a:r>
            <a:r>
              <a:rPr lang="en-US" sz="2000" b="0" dirty="0">
                <a:solidFill>
                  <a:schemeClr val="accent6"/>
                </a:solidFill>
              </a:rPr>
              <a:t> de </a:t>
            </a:r>
            <a:r>
              <a:rPr lang="en-US" sz="2000" b="0" dirty="0" err="1">
                <a:solidFill>
                  <a:schemeClr val="accent6"/>
                </a:solidFill>
              </a:rPr>
              <a:t>poner</a:t>
            </a:r>
            <a:r>
              <a:rPr lang="en-US" sz="2000" b="0" dirty="0">
                <a:solidFill>
                  <a:schemeClr val="accent6"/>
                </a:solidFill>
              </a:rPr>
              <a:t> </a:t>
            </a:r>
            <a:r>
              <a:rPr lang="en-US" sz="2000" b="0" dirty="0" err="1">
                <a:solidFill>
                  <a:schemeClr val="accent6"/>
                </a:solidFill>
              </a:rPr>
              <a:t>los</a:t>
            </a:r>
            <a:r>
              <a:rPr lang="en-US" sz="2000" b="0" dirty="0">
                <a:solidFill>
                  <a:schemeClr val="accent6"/>
                </a:solidFill>
              </a:rPr>
              <a:t> </a:t>
            </a:r>
            <a:r>
              <a:rPr lang="en-US" sz="2000" b="0" dirty="0" err="1">
                <a:solidFill>
                  <a:schemeClr val="accent6"/>
                </a:solidFill>
              </a:rPr>
              <a:t>datos</a:t>
            </a:r>
            <a:r>
              <a:rPr lang="en-US" sz="2000" b="0" dirty="0">
                <a:solidFill>
                  <a:schemeClr val="accent6"/>
                </a:solidFill>
              </a:rPr>
              <a:t> a </a:t>
            </a:r>
            <a:r>
              <a:rPr lang="en-US" sz="2000" b="0" dirty="0" err="1">
                <a:solidFill>
                  <a:schemeClr val="accent6"/>
                </a:solidFill>
              </a:rPr>
              <a:t>trabajar</a:t>
            </a:r>
            <a:endParaRPr lang="en-US" sz="2000" b="0" dirty="0">
              <a:solidFill>
                <a:schemeClr val="accent6"/>
              </a:solidFill>
            </a:endParaRPr>
          </a:p>
        </p:txBody>
      </p:sp>
      <p:sp>
        <p:nvSpPr>
          <p:cNvPr id="3" name="Rounded Rectangle 2"/>
          <p:cNvSpPr/>
          <p:nvPr/>
        </p:nvSpPr>
        <p:spPr>
          <a:xfrm>
            <a:off x="519995" y="2957681"/>
            <a:ext cx="8035748" cy="2688126"/>
          </a:xfrm>
          <a:prstGeom prst="roundRect">
            <a:avLst>
              <a:gd name="adj" fmla="val 6160"/>
            </a:avLst>
          </a:prstGeom>
          <a:solidFill>
            <a:srgbClr val="DDDDE1">
              <a:alpha val="6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a:solidFill>
                <a:prstClr val="black"/>
              </a:solidFill>
              <a:latin typeface="Arial" charset="0"/>
              <a:ea typeface="Arial" charset="0"/>
              <a:cs typeface="Arial" charset="0"/>
            </a:endParaRPr>
          </a:p>
        </p:txBody>
      </p:sp>
      <p:grpSp>
        <p:nvGrpSpPr>
          <p:cNvPr id="4" name="Group 3"/>
          <p:cNvGrpSpPr/>
          <p:nvPr/>
        </p:nvGrpSpPr>
        <p:grpSpPr>
          <a:xfrm>
            <a:off x="611521" y="3160354"/>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b="1" kern="1200"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b="1" kern="1200"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kern="12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b="1" kern="1200"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rtlCol="0" anchor="b" anchorCtr="0"/>
            <a:lstStyle/>
            <a:p>
              <a:pPr algn="ctr" defTabSz="1828800" hangingPunct="1">
                <a:spcBef>
                  <a:spcPts val="0"/>
                </a:spcBef>
              </a:pPr>
              <a:endParaRPr lang="en-US" sz="2400" b="1" kern="1200" dirty="0">
                <a:solidFill>
                  <a:prstClr val="black"/>
                </a:solidFill>
                <a:latin typeface="Arial" charset="0"/>
                <a:ea typeface="Arial" charset="0"/>
                <a:cs typeface="Arial" charset="0"/>
                <a:sym typeface="HelvNeue Medium for IBM"/>
              </a:endParaRPr>
            </a:p>
          </p:txBody>
        </p:sp>
      </p:grpSp>
      <p:sp>
        <p:nvSpPr>
          <p:cNvPr id="23" name="Rounded Rectangle 22"/>
          <p:cNvSpPr/>
          <p:nvPr/>
        </p:nvSpPr>
        <p:spPr>
          <a:xfrm>
            <a:off x="270588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000">
              <a:solidFill>
                <a:prstClr val="black"/>
              </a:solidFill>
              <a:latin typeface="Arial" charset="0"/>
              <a:ea typeface="Arial" charset="0"/>
              <a:cs typeface="Arial" charset="0"/>
            </a:endParaRPr>
          </a:p>
        </p:txBody>
      </p:sp>
      <p:sp>
        <p:nvSpPr>
          <p:cNvPr id="24" name="Rounded Rectangle 23"/>
          <p:cNvSpPr/>
          <p:nvPr/>
        </p:nvSpPr>
        <p:spPr>
          <a:xfrm>
            <a:off x="456580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000">
              <a:solidFill>
                <a:prstClr val="black"/>
              </a:solidFill>
              <a:latin typeface="Arial" charset="0"/>
              <a:ea typeface="Arial" charset="0"/>
              <a:cs typeface="Arial" charset="0"/>
            </a:endParaRPr>
          </a:p>
        </p:txBody>
      </p:sp>
      <p:sp>
        <p:nvSpPr>
          <p:cNvPr id="25" name="Rounded Rectangle 24"/>
          <p:cNvSpPr/>
          <p:nvPr/>
        </p:nvSpPr>
        <p:spPr>
          <a:xfrm>
            <a:off x="642572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000">
              <a:solidFill>
                <a:prstClr val="black"/>
              </a:solidFill>
              <a:latin typeface="Arial" charset="0"/>
              <a:ea typeface="Arial" charset="0"/>
              <a:cs typeface="Arial" charset="0"/>
            </a:endParaRPr>
          </a:p>
        </p:txBody>
      </p:sp>
      <p:sp>
        <p:nvSpPr>
          <p:cNvPr id="26" name="Rounded Rectangle 25"/>
          <p:cNvSpPr/>
          <p:nvPr/>
        </p:nvSpPr>
        <p:spPr>
          <a:xfrm>
            <a:off x="831508" y="2407588"/>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b" anchorCtr="0"/>
          <a:lstStyle/>
          <a:p>
            <a:pPr algn="ctr" defTabSz="685800">
              <a:spcBef>
                <a:spcPts val="0"/>
              </a:spcBef>
            </a:pPr>
            <a:endParaRPr lang="en-US" sz="1000">
              <a:solidFill>
                <a:prstClr val="black"/>
              </a:solidFill>
              <a:latin typeface="Arial" charset="0"/>
              <a:ea typeface="Arial" charset="0"/>
              <a:cs typeface="Arial" charset="0"/>
            </a:endParaRPr>
          </a:p>
        </p:txBody>
      </p:sp>
      <p:sp>
        <p:nvSpPr>
          <p:cNvPr id="27" name="TextBox 26"/>
          <p:cNvSpPr txBox="1"/>
          <p:nvPr/>
        </p:nvSpPr>
        <p:spPr>
          <a:xfrm>
            <a:off x="890630" y="2590845"/>
            <a:ext cx="1638612" cy="276999"/>
          </a:xfrm>
          <a:prstGeom prst="rect">
            <a:avLst/>
          </a:prstGeom>
          <a:noFill/>
        </p:spPr>
        <p:txBody>
          <a:bodyPr wrap="square" rtlCol="0">
            <a:spAutoFit/>
          </a:bodyPr>
          <a:lstStyle/>
          <a:p>
            <a:pPr algn="ctr"/>
            <a:r>
              <a:rPr lang="en-US" sz="1200" b="1" dirty="0">
                <a:solidFill>
                  <a:schemeClr val="bg1"/>
                </a:solidFill>
                <a:ea typeface="Arial" charset="0"/>
                <a:cs typeface="Arial" charset="0"/>
              </a:rPr>
              <a:t>Data Engineering</a:t>
            </a:r>
          </a:p>
        </p:txBody>
      </p:sp>
      <p:sp>
        <p:nvSpPr>
          <p:cNvPr id="28" name="TextBox 27"/>
          <p:cNvSpPr txBox="1"/>
          <p:nvPr/>
        </p:nvSpPr>
        <p:spPr>
          <a:xfrm>
            <a:off x="3014281" y="2590844"/>
            <a:ext cx="1140056" cy="276999"/>
          </a:xfrm>
          <a:prstGeom prst="rect">
            <a:avLst/>
          </a:prstGeom>
          <a:noFill/>
        </p:spPr>
        <p:txBody>
          <a:bodyPr wrap="none" rtlCol="0">
            <a:spAutoFit/>
          </a:bodyPr>
          <a:lstStyle/>
          <a:p>
            <a:pPr algn="ctr"/>
            <a:r>
              <a:rPr lang="en-US" sz="1200" b="1" dirty="0">
                <a:solidFill>
                  <a:schemeClr val="bg1"/>
                </a:solidFill>
                <a:ea typeface="Arial" charset="0"/>
                <a:cs typeface="Arial" charset="0"/>
              </a:rPr>
              <a:t>Data Science</a:t>
            </a:r>
          </a:p>
        </p:txBody>
      </p:sp>
      <p:sp>
        <p:nvSpPr>
          <p:cNvPr id="29" name="TextBox 28"/>
          <p:cNvSpPr txBox="1"/>
          <p:nvPr/>
        </p:nvSpPr>
        <p:spPr>
          <a:xfrm>
            <a:off x="4675876" y="2590844"/>
            <a:ext cx="1536703" cy="276999"/>
          </a:xfrm>
          <a:prstGeom prst="rect">
            <a:avLst/>
          </a:prstGeom>
          <a:noFill/>
        </p:spPr>
        <p:txBody>
          <a:bodyPr wrap="none" rtlCol="0">
            <a:spAutoFit/>
          </a:bodyPr>
          <a:lstStyle/>
          <a:p>
            <a:pPr algn="ctr"/>
            <a:r>
              <a:rPr lang="en-US" sz="1200" b="1" dirty="0">
                <a:solidFill>
                  <a:schemeClr val="bg1"/>
                </a:solidFill>
                <a:ea typeface="Arial" charset="0"/>
                <a:cs typeface="Arial" charset="0"/>
              </a:rPr>
              <a:t>Business Analysis</a:t>
            </a:r>
          </a:p>
        </p:txBody>
      </p:sp>
      <p:sp>
        <p:nvSpPr>
          <p:cNvPr id="30" name="TextBox 29"/>
          <p:cNvSpPr txBox="1"/>
          <p:nvPr/>
        </p:nvSpPr>
        <p:spPr>
          <a:xfrm>
            <a:off x="6557790" y="2590844"/>
            <a:ext cx="1492716" cy="276999"/>
          </a:xfrm>
          <a:prstGeom prst="rect">
            <a:avLst/>
          </a:prstGeom>
          <a:noFill/>
        </p:spPr>
        <p:txBody>
          <a:bodyPr wrap="none" rtlCol="0">
            <a:spAutoFit/>
          </a:bodyPr>
          <a:lstStyle/>
          <a:p>
            <a:pPr algn="ctr"/>
            <a:r>
              <a:rPr lang="en-US" sz="1200" b="1" dirty="0">
                <a:solidFill>
                  <a:schemeClr val="bg1"/>
                </a:solidFill>
                <a:ea typeface="Arial" charset="0"/>
                <a:cs typeface="Arial" charset="0"/>
              </a:rPr>
              <a:t>App Development</a:t>
            </a:r>
          </a:p>
        </p:txBody>
      </p:sp>
      <p:pic>
        <p:nvPicPr>
          <p:cNvPr id="31" name="Picture 30" descr="Persona_Eden_BusinessAnalyst_P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0791" y="2155373"/>
            <a:ext cx="446875" cy="436729"/>
          </a:xfrm>
          <a:prstGeom prst="rect">
            <a:avLst/>
          </a:prstGeom>
        </p:spPr>
      </p:pic>
      <p:pic>
        <p:nvPicPr>
          <p:cNvPr id="32" name="Picture 31" descr="Persona_Chris_DataScientist_PN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0871" y="2155373"/>
            <a:ext cx="446875" cy="436729"/>
          </a:xfrm>
          <a:prstGeom prst="rect">
            <a:avLst/>
          </a:prstGeom>
        </p:spPr>
      </p:pic>
      <p:pic>
        <p:nvPicPr>
          <p:cNvPr id="33" name="Picture 32" descr="Persona_Harley_DataEngineer_PNG.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86499" y="2155373"/>
            <a:ext cx="446874" cy="436728"/>
          </a:xfrm>
          <a:prstGeom prst="rect">
            <a:avLst/>
          </a:prstGeom>
        </p:spPr>
      </p:pic>
      <p:pic>
        <p:nvPicPr>
          <p:cNvPr id="34" name="Picture 33" descr="Persona_Kai_ApplicationDeveloper_PNG.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80710" y="2155373"/>
            <a:ext cx="446875" cy="436729"/>
          </a:xfrm>
          <a:prstGeom prst="rect">
            <a:avLst/>
          </a:prstGeom>
        </p:spPr>
      </p:pic>
      <p:sp>
        <p:nvSpPr>
          <p:cNvPr id="35" name="TextBox 34"/>
          <p:cNvSpPr txBox="1"/>
          <p:nvPr/>
        </p:nvSpPr>
        <p:spPr>
          <a:xfrm>
            <a:off x="2313210" y="5277046"/>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noAutofit/>
          </a:bodyPr>
          <a:lstStyle/>
          <a:p>
            <a:pPr algn="ctr" defTabSz="309563">
              <a:spcBef>
                <a:spcPts val="0"/>
              </a:spcBef>
            </a:pPr>
            <a:r>
              <a:rPr lang="en-US" sz="1600" dirty="0" err="1">
                <a:ea typeface="Arial" charset="0"/>
                <a:cs typeface="Arial" charset="0"/>
                <a:sym typeface="HelvNeue Medium for IBM"/>
              </a:rPr>
              <a:t>abierto</a:t>
            </a:r>
            <a:r>
              <a:rPr lang="en-US" sz="1600" dirty="0">
                <a:ea typeface="Arial" charset="0"/>
                <a:cs typeface="Arial" charset="0"/>
                <a:sym typeface="HelvNeue Medium for IBM"/>
              </a:rPr>
              <a:t> </a:t>
            </a:r>
            <a:r>
              <a:rPr lang="en-US" sz="1600" dirty="0">
                <a:ea typeface="Arial" charset="0"/>
                <a:cs typeface="Arial" charset="0"/>
                <a:sym typeface="Wingdings"/>
              </a:rPr>
              <a:t></a:t>
            </a:r>
            <a:r>
              <a:rPr lang="en-US" sz="1600" dirty="0">
                <a:ea typeface="Arial" charset="0"/>
                <a:cs typeface="Arial" charset="0"/>
                <a:sym typeface="HelvNeue Medium for IBM"/>
              </a:rPr>
              <a:t> </a:t>
            </a:r>
            <a:r>
              <a:rPr lang="en-US" sz="1600" dirty="0" err="1">
                <a:ea typeface="Arial" charset="0"/>
                <a:cs typeface="Arial" charset="0"/>
                <a:sym typeface="HelvNeue Medium for IBM"/>
              </a:rPr>
              <a:t>inteligente</a:t>
            </a:r>
            <a:r>
              <a:rPr lang="en-US" sz="1600" dirty="0">
                <a:ea typeface="Arial" charset="0"/>
                <a:cs typeface="Arial" charset="0"/>
                <a:sym typeface="HelvNeue Medium for IBM"/>
              </a:rPr>
              <a:t> </a:t>
            </a:r>
            <a:r>
              <a:rPr lang="en-US" sz="1600" dirty="0">
                <a:ea typeface="Arial" charset="0"/>
                <a:cs typeface="Arial" charset="0"/>
                <a:sym typeface="Wingdings"/>
              </a:rPr>
              <a:t></a:t>
            </a:r>
            <a:r>
              <a:rPr lang="en-US" sz="1600" dirty="0">
                <a:ea typeface="Arial" charset="0"/>
                <a:cs typeface="Arial" charset="0"/>
                <a:sym typeface="HelvNeue Medium for IBM"/>
              </a:rPr>
              <a:t> </a:t>
            </a:r>
            <a:r>
              <a:rPr lang="en-US" sz="1600" dirty="0" err="1">
                <a:ea typeface="Arial" charset="0"/>
                <a:cs typeface="Arial" charset="0"/>
                <a:sym typeface="HelvNeue Medium for IBM"/>
              </a:rPr>
              <a:t>híbrido</a:t>
            </a:r>
            <a:endParaRPr lang="en-US" sz="1600" dirty="0">
              <a:ea typeface="Arial" charset="0"/>
              <a:cs typeface="Arial" charset="0"/>
              <a:sym typeface="HelvNeue Medium for IBM"/>
            </a:endParaRPr>
          </a:p>
        </p:txBody>
      </p:sp>
      <p:sp>
        <p:nvSpPr>
          <p:cNvPr id="36" name="Rounded Rectangle 35"/>
          <p:cNvSpPr/>
          <p:nvPr/>
        </p:nvSpPr>
        <p:spPr>
          <a:xfrm>
            <a:off x="779896" y="3279325"/>
            <a:ext cx="7668967" cy="1866482"/>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defTabSz="685800">
              <a:spcBef>
                <a:spcPts val="0"/>
              </a:spcBef>
            </a:pPr>
            <a:endParaRPr lang="en-US">
              <a:solidFill>
                <a:prstClr val="black"/>
              </a:solidFill>
              <a:latin typeface="Arial" charset="0"/>
              <a:ea typeface="Arial" charset="0"/>
              <a:cs typeface="Arial" charset="0"/>
            </a:endParaRPr>
          </a:p>
        </p:txBody>
      </p:sp>
      <p:sp>
        <p:nvSpPr>
          <p:cNvPr id="37" name="Rounded Rectangle 36"/>
          <p:cNvSpPr/>
          <p:nvPr/>
        </p:nvSpPr>
        <p:spPr>
          <a:xfrm>
            <a:off x="2054471" y="3429479"/>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nchorCtr="0"/>
          <a:lstStyle/>
          <a:p>
            <a:pPr algn="ctr" defTabSz="685800">
              <a:spcBef>
                <a:spcPts val="0"/>
              </a:spcBef>
            </a:pPr>
            <a:r>
              <a:rPr lang="en-US" dirty="0" err="1">
                <a:solidFill>
                  <a:srgbClr val="264A60"/>
                </a:solidFill>
                <a:latin typeface="Arial" charset="0"/>
                <a:ea typeface="Arial" charset="0"/>
                <a:cs typeface="Arial" charset="0"/>
              </a:rPr>
              <a:t>Experiencias</a:t>
            </a:r>
            <a:endParaRPr lang="en-US" dirty="0">
              <a:solidFill>
                <a:srgbClr val="264A60"/>
              </a:solidFill>
              <a:latin typeface="Arial" charset="0"/>
              <a:ea typeface="Arial" charset="0"/>
              <a:cs typeface="Arial" charset="0"/>
            </a:endParaRPr>
          </a:p>
          <a:p>
            <a:pPr algn="ctr" defTabSz="685800">
              <a:spcBef>
                <a:spcPts val="0"/>
              </a:spcBef>
            </a:pPr>
            <a:r>
              <a:rPr lang="en-US" sz="1400" dirty="0" err="1">
                <a:solidFill>
                  <a:schemeClr val="tx2">
                    <a:lumMod val="50000"/>
                  </a:schemeClr>
                </a:solidFill>
                <a:latin typeface="Arial" charset="0"/>
                <a:ea typeface="Arial" charset="0"/>
                <a:cs typeface="Arial" charset="0"/>
              </a:rPr>
              <a:t>Tareas</a:t>
            </a:r>
            <a:r>
              <a:rPr lang="en-US" sz="1400" dirty="0">
                <a:solidFill>
                  <a:schemeClr val="tx2">
                    <a:lumMod val="50000"/>
                  </a:schemeClr>
                </a:solidFill>
                <a:latin typeface="Arial" charset="0"/>
                <a:ea typeface="Arial" charset="0"/>
                <a:cs typeface="Arial" charset="0"/>
              </a:rPr>
              <a:t> </a:t>
            </a:r>
            <a:r>
              <a:rPr lang="en-US" sz="1400" dirty="0" err="1">
                <a:solidFill>
                  <a:schemeClr val="tx2">
                    <a:lumMod val="50000"/>
                  </a:schemeClr>
                </a:solidFill>
                <a:latin typeface="Arial" charset="0"/>
                <a:ea typeface="Arial" charset="0"/>
                <a:cs typeface="Arial" charset="0"/>
              </a:rPr>
              <a:t>específicas</a:t>
            </a:r>
            <a:r>
              <a:rPr lang="en-US" sz="1400" dirty="0">
                <a:solidFill>
                  <a:schemeClr val="tx2">
                    <a:lumMod val="50000"/>
                  </a:schemeClr>
                </a:solidFill>
                <a:latin typeface="Arial" charset="0"/>
                <a:ea typeface="Arial" charset="0"/>
                <a:cs typeface="Arial" charset="0"/>
              </a:rPr>
              <a:t>, </a:t>
            </a:r>
            <a:r>
              <a:rPr lang="en-US" sz="1400" dirty="0" err="1">
                <a:solidFill>
                  <a:schemeClr val="tx2">
                    <a:lumMod val="50000"/>
                  </a:schemeClr>
                </a:solidFill>
                <a:latin typeface="Arial" charset="0"/>
                <a:ea typeface="Arial" charset="0"/>
                <a:cs typeface="Arial" charset="0"/>
              </a:rPr>
              <a:t>ambiente</a:t>
            </a:r>
            <a:r>
              <a:rPr lang="en-US" sz="1400" dirty="0">
                <a:solidFill>
                  <a:schemeClr val="tx2">
                    <a:lumMod val="50000"/>
                  </a:schemeClr>
                </a:solidFill>
                <a:latin typeface="Arial" charset="0"/>
                <a:ea typeface="Arial" charset="0"/>
                <a:cs typeface="Arial" charset="0"/>
              </a:rPr>
              <a:t> </a:t>
            </a:r>
            <a:r>
              <a:rPr lang="en-US" sz="1400" dirty="0" err="1">
                <a:solidFill>
                  <a:schemeClr val="tx2">
                    <a:lumMod val="50000"/>
                  </a:schemeClr>
                </a:solidFill>
                <a:latin typeface="Arial" charset="0"/>
                <a:ea typeface="Arial" charset="0"/>
                <a:cs typeface="Arial" charset="0"/>
              </a:rPr>
              <a:t>colaborativo</a:t>
            </a:r>
            <a:endParaRPr lang="en-US" sz="1400" dirty="0">
              <a:solidFill>
                <a:schemeClr val="tx2">
                  <a:lumMod val="50000"/>
                </a:schemeClr>
              </a:solidFill>
              <a:latin typeface="Arial" charset="0"/>
              <a:ea typeface="Arial" charset="0"/>
              <a:cs typeface="Arial" charset="0"/>
            </a:endParaRPr>
          </a:p>
        </p:txBody>
      </p:sp>
      <p:sp>
        <p:nvSpPr>
          <p:cNvPr id="38" name="Rounded Rectangle 37"/>
          <p:cNvSpPr/>
          <p:nvPr/>
        </p:nvSpPr>
        <p:spPr>
          <a:xfrm>
            <a:off x="2054471" y="4188964"/>
            <a:ext cx="4982027" cy="696410"/>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nchorCtr="0"/>
          <a:lstStyle/>
          <a:p>
            <a:pPr algn="ctr" defTabSz="685800">
              <a:spcBef>
                <a:spcPts val="0"/>
              </a:spcBef>
            </a:pPr>
            <a:r>
              <a:rPr lang="en-US" dirty="0" err="1">
                <a:solidFill>
                  <a:srgbClr val="264A60"/>
                </a:solidFill>
                <a:latin typeface="Arial" charset="0"/>
                <a:ea typeface="Arial" charset="0"/>
                <a:cs typeface="Arial" charset="0"/>
              </a:rPr>
              <a:t>Servicios</a:t>
            </a:r>
            <a:r>
              <a:rPr lang="en-US" dirty="0">
                <a:solidFill>
                  <a:srgbClr val="264A60"/>
                </a:solidFill>
                <a:latin typeface="Arial" charset="0"/>
                <a:ea typeface="Arial" charset="0"/>
                <a:cs typeface="Arial" charset="0"/>
              </a:rPr>
              <a:t> de </a:t>
            </a:r>
            <a:r>
              <a:rPr lang="en-US" dirty="0" err="1">
                <a:solidFill>
                  <a:srgbClr val="264A60"/>
                </a:solidFill>
                <a:latin typeface="Arial" charset="0"/>
                <a:ea typeface="Arial" charset="0"/>
                <a:cs typeface="Arial" charset="0"/>
              </a:rPr>
              <a:t>datos</a:t>
            </a:r>
            <a:r>
              <a:rPr lang="en-US" dirty="0">
                <a:solidFill>
                  <a:srgbClr val="264A60"/>
                </a:solidFill>
                <a:latin typeface="Arial" charset="0"/>
                <a:ea typeface="Arial" charset="0"/>
                <a:cs typeface="Arial" charset="0"/>
              </a:rPr>
              <a:t> y </a:t>
            </a:r>
            <a:r>
              <a:rPr lang="en-US" dirty="0" err="1">
                <a:solidFill>
                  <a:srgbClr val="264A60"/>
                </a:solidFill>
                <a:latin typeface="Arial" charset="0"/>
                <a:ea typeface="Arial" charset="0"/>
                <a:cs typeface="Arial" charset="0"/>
              </a:rPr>
              <a:t>analítica</a:t>
            </a:r>
            <a:endParaRPr lang="en-US" dirty="0">
              <a:solidFill>
                <a:srgbClr val="264A60"/>
              </a:solidFill>
              <a:latin typeface="Arial" charset="0"/>
              <a:ea typeface="Arial" charset="0"/>
              <a:cs typeface="Arial" charset="0"/>
            </a:endParaRPr>
          </a:p>
          <a:p>
            <a:pPr algn="ctr" defTabSz="685800">
              <a:spcBef>
                <a:spcPts val="0"/>
              </a:spcBef>
            </a:pPr>
            <a:r>
              <a:rPr lang="en-US" sz="1400" dirty="0" err="1">
                <a:solidFill>
                  <a:schemeClr val="tx2">
                    <a:lumMod val="50000"/>
                  </a:schemeClr>
                </a:solidFill>
                <a:latin typeface="Arial" charset="0"/>
                <a:ea typeface="Arial" charset="0"/>
                <a:cs typeface="Arial" charset="0"/>
              </a:rPr>
              <a:t>comprensivo</a:t>
            </a:r>
            <a:endParaRPr lang="en-US" sz="1400" dirty="0">
              <a:solidFill>
                <a:schemeClr val="tx2">
                  <a:lumMod val="50000"/>
                </a:schemeClr>
              </a:solidFill>
              <a:latin typeface="Arial" charset="0"/>
              <a:ea typeface="Arial" charset="0"/>
              <a:cs typeface="Arial" charset="0"/>
            </a:endParaRPr>
          </a:p>
        </p:txBody>
      </p:sp>
      <p:pic>
        <p:nvPicPr>
          <p:cNvPr id="39" name="Picture 3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257183" y="3866771"/>
            <a:ext cx="806860" cy="420239"/>
          </a:xfrm>
          <a:prstGeom prst="rect">
            <a:avLst/>
          </a:prstGeom>
        </p:spPr>
      </p:pic>
    </p:spTree>
    <p:extLst>
      <p:ext uri="{BB962C8B-B14F-4D97-AF65-F5344CB8AC3E}">
        <p14:creationId xmlns:p14="http://schemas.microsoft.com/office/powerpoint/2010/main" val="421439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65" y="1602192"/>
            <a:ext cx="4614072" cy="4614072"/>
          </a:xfrm>
          <a:prstGeom prst="rect">
            <a:avLst/>
          </a:prstGeom>
        </p:spPr>
      </p:pic>
      <p:sp>
        <p:nvSpPr>
          <p:cNvPr id="2" name="Title 1"/>
          <p:cNvSpPr>
            <a:spLocks noGrp="1"/>
          </p:cNvSpPr>
          <p:nvPr>
            <p:ph type="title"/>
          </p:nvPr>
        </p:nvSpPr>
        <p:spPr>
          <a:xfrm>
            <a:off x="265113" y="593725"/>
            <a:ext cx="8639190" cy="501650"/>
          </a:xfrm>
        </p:spPr>
        <p:txBody>
          <a:bodyPr/>
          <a:lstStyle/>
          <a:p>
            <a:r>
              <a:rPr lang="en-US" dirty="0" err="1">
                <a:solidFill>
                  <a:schemeClr val="accent6"/>
                </a:solidFill>
              </a:rPr>
              <a:t>Experiencias</a:t>
            </a:r>
            <a:r>
              <a:rPr lang="en-US" dirty="0">
                <a:solidFill>
                  <a:schemeClr val="accent6"/>
                </a:solidFill>
              </a:rPr>
              <a:t> </a:t>
            </a:r>
            <a:r>
              <a:rPr lang="en-US" dirty="0"/>
              <a:t>a la </a:t>
            </a:r>
            <a:r>
              <a:rPr lang="en-US" dirty="0" err="1"/>
              <a:t>medida</a:t>
            </a:r>
            <a:r>
              <a:rPr lang="en-US" dirty="0"/>
              <a:t> y </a:t>
            </a:r>
            <a:r>
              <a:rPr lang="en-US" dirty="0" err="1"/>
              <a:t>colaboración</a:t>
            </a:r>
            <a:r>
              <a:rPr lang="en-US" dirty="0"/>
              <a:t> de </a:t>
            </a:r>
            <a:r>
              <a:rPr lang="en-US" dirty="0" err="1"/>
              <a:t>usuarios</a:t>
            </a:r>
            <a:endParaRPr lang="en-US" dirty="0"/>
          </a:p>
        </p:txBody>
      </p:sp>
      <p:sp>
        <p:nvSpPr>
          <p:cNvPr id="18" name="TextBox 17"/>
          <p:cNvSpPr txBox="1"/>
          <p:nvPr/>
        </p:nvSpPr>
        <p:spPr>
          <a:xfrm>
            <a:off x="5944564" y="1543772"/>
            <a:ext cx="2712123" cy="523220"/>
          </a:xfrm>
          <a:prstGeom prst="rect">
            <a:avLst/>
          </a:prstGeom>
          <a:noFill/>
        </p:spPr>
        <p:txBody>
          <a:bodyPr wrap="square" rtlCol="0">
            <a:spAutoFit/>
          </a:bodyPr>
          <a:lstStyle/>
          <a:p>
            <a:r>
              <a:rPr lang="es-CO" sz="1400" dirty="0">
                <a:solidFill>
                  <a:schemeClr val="bg2">
                    <a:lumMod val="50000"/>
                  </a:schemeClr>
                </a:solidFill>
                <a:ea typeface="Arial" charset="0"/>
                <a:cs typeface="Arial" charset="0"/>
              </a:rPr>
              <a:t>Organiza arquitectura de datos y asegura operabilidad</a:t>
            </a:r>
            <a:endParaRPr lang="en-US" sz="1400" dirty="0">
              <a:solidFill>
                <a:schemeClr val="bg2">
                  <a:lumMod val="50000"/>
                </a:schemeClr>
              </a:solidFill>
              <a:ea typeface="Arial" charset="0"/>
              <a:cs typeface="Arial" charset="0"/>
            </a:endParaRPr>
          </a:p>
        </p:txBody>
      </p:sp>
      <p:pic>
        <p:nvPicPr>
          <p:cNvPr id="19" name="Picture 18" descr="Persona_Harley_DataEngineer_PN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7196" y="1358591"/>
            <a:ext cx="689906" cy="674242"/>
          </a:xfrm>
          <a:prstGeom prst="rect">
            <a:avLst/>
          </a:prstGeom>
        </p:spPr>
      </p:pic>
      <p:sp>
        <p:nvSpPr>
          <p:cNvPr id="20" name="TextBox 19"/>
          <p:cNvSpPr txBox="1"/>
          <p:nvPr/>
        </p:nvSpPr>
        <p:spPr>
          <a:xfrm>
            <a:off x="5944564" y="2841846"/>
            <a:ext cx="3199436" cy="523220"/>
          </a:xfrm>
          <a:prstGeom prst="rect">
            <a:avLst/>
          </a:prstGeom>
          <a:noFill/>
        </p:spPr>
        <p:txBody>
          <a:bodyPr wrap="square" rtlCol="0">
            <a:spAutoFit/>
          </a:bodyPr>
          <a:lstStyle/>
          <a:p>
            <a:r>
              <a:rPr lang="en-US" sz="1400" dirty="0">
                <a:solidFill>
                  <a:schemeClr val="bg2">
                    <a:lumMod val="50000"/>
                  </a:schemeClr>
                </a:solidFill>
                <a:ea typeface="Arial" charset="0"/>
                <a:cs typeface="Arial" charset="0"/>
              </a:rPr>
              <a:t>Se </a:t>
            </a:r>
            <a:r>
              <a:rPr lang="en-US" sz="1400" dirty="0" err="1">
                <a:solidFill>
                  <a:schemeClr val="bg2">
                    <a:lumMod val="50000"/>
                  </a:schemeClr>
                </a:solidFill>
                <a:ea typeface="Arial" charset="0"/>
                <a:cs typeface="Arial" charset="0"/>
              </a:rPr>
              <a:t>adentra</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en</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los</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datos</a:t>
            </a:r>
            <a:r>
              <a:rPr lang="en-US" sz="1400" dirty="0">
                <a:solidFill>
                  <a:schemeClr val="bg2">
                    <a:lumMod val="50000"/>
                  </a:schemeClr>
                </a:solidFill>
                <a:ea typeface="Arial" charset="0"/>
                <a:cs typeface="Arial" charset="0"/>
              </a:rPr>
              <a:t> para </a:t>
            </a:r>
            <a:r>
              <a:rPr lang="en-US" sz="1400" dirty="0" err="1">
                <a:solidFill>
                  <a:schemeClr val="bg2">
                    <a:lumMod val="50000"/>
                  </a:schemeClr>
                </a:solidFill>
                <a:ea typeface="Arial" charset="0"/>
                <a:cs typeface="Arial" charset="0"/>
              </a:rPr>
              <a:t>obtener</a:t>
            </a:r>
            <a:r>
              <a:rPr lang="en-US" sz="1400" dirty="0">
                <a:solidFill>
                  <a:schemeClr val="bg2">
                    <a:lumMod val="50000"/>
                  </a:schemeClr>
                </a:solidFill>
                <a:ea typeface="Arial" charset="0"/>
                <a:cs typeface="Arial" charset="0"/>
              </a:rPr>
              <a:t>  “insights” </a:t>
            </a:r>
            <a:r>
              <a:rPr lang="en-US" sz="1400" dirty="0" err="1">
                <a:solidFill>
                  <a:schemeClr val="bg2">
                    <a:lumMod val="50000"/>
                  </a:schemeClr>
                </a:solidFill>
                <a:ea typeface="Arial" charset="0"/>
                <a:cs typeface="Arial" charset="0"/>
              </a:rPr>
              <a:t>sobre</a:t>
            </a:r>
            <a:r>
              <a:rPr lang="en-US" sz="1400" dirty="0">
                <a:solidFill>
                  <a:schemeClr val="bg2">
                    <a:lumMod val="50000"/>
                  </a:schemeClr>
                </a:solidFill>
                <a:ea typeface="Arial" charset="0"/>
                <a:cs typeface="Arial" charset="0"/>
              </a:rPr>
              <a:t>  el </a:t>
            </a:r>
            <a:r>
              <a:rPr lang="en-US" sz="1400" dirty="0" err="1">
                <a:solidFill>
                  <a:schemeClr val="bg2">
                    <a:lumMod val="50000"/>
                  </a:schemeClr>
                </a:solidFill>
                <a:ea typeface="Arial" charset="0"/>
                <a:cs typeface="Arial" charset="0"/>
              </a:rPr>
              <a:t>negocio</a:t>
            </a:r>
            <a:endParaRPr lang="en-US" sz="1400" dirty="0">
              <a:solidFill>
                <a:schemeClr val="bg2">
                  <a:lumMod val="50000"/>
                </a:schemeClr>
              </a:solidFill>
              <a:ea typeface="Arial" charset="0"/>
              <a:cs typeface="Arial" charset="0"/>
            </a:endParaRPr>
          </a:p>
        </p:txBody>
      </p:sp>
      <p:pic>
        <p:nvPicPr>
          <p:cNvPr id="21" name="Picture 20" descr="Persona_Chris_DataScientist_P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5957" y="2666619"/>
            <a:ext cx="689907" cy="674243"/>
          </a:xfrm>
          <a:prstGeom prst="rect">
            <a:avLst/>
          </a:prstGeom>
        </p:spPr>
      </p:pic>
      <p:pic>
        <p:nvPicPr>
          <p:cNvPr id="23" name="Picture 22" descr="Persona_Kai_ApplicationDeveloper_P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40349" y="5282678"/>
            <a:ext cx="689907" cy="674243"/>
          </a:xfrm>
          <a:prstGeom prst="rect">
            <a:avLst/>
          </a:prstGeom>
        </p:spPr>
      </p:pic>
      <p:sp>
        <p:nvSpPr>
          <p:cNvPr id="24" name="TextBox 23"/>
          <p:cNvSpPr txBox="1"/>
          <p:nvPr/>
        </p:nvSpPr>
        <p:spPr>
          <a:xfrm>
            <a:off x="5944564" y="4174634"/>
            <a:ext cx="3367076" cy="523220"/>
          </a:xfrm>
          <a:prstGeom prst="rect">
            <a:avLst/>
          </a:prstGeom>
          <a:noFill/>
        </p:spPr>
        <p:txBody>
          <a:bodyPr wrap="square" rtlCol="0">
            <a:spAutoFit/>
          </a:bodyPr>
          <a:lstStyle/>
          <a:p>
            <a:r>
              <a:rPr lang="en-US" sz="1400" dirty="0" err="1">
                <a:solidFill>
                  <a:schemeClr val="bg2">
                    <a:lumMod val="50000"/>
                  </a:schemeClr>
                </a:solidFill>
                <a:ea typeface="Arial" charset="0"/>
                <a:cs typeface="Arial" charset="0"/>
              </a:rPr>
              <a:t>Trabaja</a:t>
            </a:r>
            <a:r>
              <a:rPr lang="en-US" sz="1400" dirty="0">
                <a:solidFill>
                  <a:schemeClr val="bg2">
                    <a:lumMod val="50000"/>
                  </a:schemeClr>
                </a:solidFill>
                <a:ea typeface="Arial" charset="0"/>
                <a:cs typeface="Arial" charset="0"/>
              </a:rPr>
              <a:t> con </a:t>
            </a:r>
            <a:r>
              <a:rPr lang="en-US" sz="1400" dirty="0" err="1">
                <a:solidFill>
                  <a:schemeClr val="bg2">
                    <a:lumMod val="50000"/>
                  </a:schemeClr>
                </a:solidFill>
                <a:ea typeface="Arial" charset="0"/>
                <a:cs typeface="Arial" charset="0"/>
              </a:rPr>
              <a:t>datos</a:t>
            </a:r>
            <a:r>
              <a:rPr lang="en-US" sz="1400" dirty="0">
                <a:solidFill>
                  <a:schemeClr val="bg2">
                    <a:lumMod val="50000"/>
                  </a:schemeClr>
                </a:solidFill>
                <a:ea typeface="Arial" charset="0"/>
                <a:cs typeface="Arial" charset="0"/>
              </a:rPr>
              <a:t> para </a:t>
            </a:r>
            <a:r>
              <a:rPr lang="en-US" sz="1400" dirty="0" err="1">
                <a:solidFill>
                  <a:schemeClr val="bg2">
                    <a:lumMod val="50000"/>
                  </a:schemeClr>
                </a:solidFill>
                <a:ea typeface="Arial" charset="0"/>
                <a:cs typeface="Arial" charset="0"/>
              </a:rPr>
              <a:t>aplicar</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los</a:t>
            </a:r>
            <a:r>
              <a:rPr lang="en-US" sz="1400" dirty="0">
                <a:solidFill>
                  <a:schemeClr val="bg2">
                    <a:lumMod val="50000"/>
                  </a:schemeClr>
                </a:solidFill>
                <a:ea typeface="Arial" charset="0"/>
                <a:cs typeface="Arial" charset="0"/>
              </a:rPr>
              <a:t> “insights” a la </a:t>
            </a:r>
            <a:r>
              <a:rPr lang="en-US" sz="1400" dirty="0" err="1">
                <a:solidFill>
                  <a:schemeClr val="bg2">
                    <a:lumMod val="50000"/>
                  </a:schemeClr>
                </a:solidFill>
                <a:ea typeface="Arial" charset="0"/>
                <a:cs typeface="Arial" charset="0"/>
              </a:rPr>
              <a:t>estrategia</a:t>
            </a:r>
            <a:r>
              <a:rPr lang="en-US" sz="1400" dirty="0">
                <a:solidFill>
                  <a:schemeClr val="bg2">
                    <a:lumMod val="50000"/>
                  </a:schemeClr>
                </a:solidFill>
                <a:ea typeface="Arial" charset="0"/>
                <a:cs typeface="Arial" charset="0"/>
              </a:rPr>
              <a:t> de </a:t>
            </a:r>
            <a:r>
              <a:rPr lang="en-US" sz="1400" dirty="0" err="1">
                <a:solidFill>
                  <a:schemeClr val="bg2">
                    <a:lumMod val="50000"/>
                  </a:schemeClr>
                </a:solidFill>
                <a:ea typeface="Arial" charset="0"/>
                <a:cs typeface="Arial" charset="0"/>
              </a:rPr>
              <a:t>negocios</a:t>
            </a:r>
            <a:endParaRPr lang="en-US" sz="1400" dirty="0">
              <a:solidFill>
                <a:schemeClr val="bg2">
                  <a:lumMod val="50000"/>
                </a:schemeClr>
              </a:solidFill>
              <a:ea typeface="Arial" charset="0"/>
              <a:cs typeface="Arial" charset="0"/>
            </a:endParaRPr>
          </a:p>
        </p:txBody>
      </p:sp>
      <p:sp>
        <p:nvSpPr>
          <p:cNvPr id="25" name="TextBox 24"/>
          <p:cNvSpPr txBox="1"/>
          <p:nvPr/>
        </p:nvSpPr>
        <p:spPr>
          <a:xfrm>
            <a:off x="5944564" y="5451896"/>
            <a:ext cx="3519476" cy="523220"/>
          </a:xfrm>
          <a:prstGeom prst="rect">
            <a:avLst/>
          </a:prstGeom>
          <a:noFill/>
        </p:spPr>
        <p:txBody>
          <a:bodyPr wrap="square" rtlCol="0">
            <a:spAutoFit/>
          </a:bodyPr>
          <a:lstStyle/>
          <a:p>
            <a:r>
              <a:rPr lang="en-US" sz="1400" dirty="0">
                <a:solidFill>
                  <a:schemeClr val="bg2">
                    <a:lumMod val="50000"/>
                  </a:schemeClr>
                </a:solidFill>
                <a:ea typeface="Arial" charset="0"/>
                <a:cs typeface="Arial" charset="0"/>
              </a:rPr>
              <a:t>Se </a:t>
            </a:r>
            <a:r>
              <a:rPr lang="en-US" sz="1400" dirty="0" err="1">
                <a:solidFill>
                  <a:schemeClr val="bg2">
                    <a:lumMod val="50000"/>
                  </a:schemeClr>
                </a:solidFill>
                <a:ea typeface="Arial" charset="0"/>
                <a:cs typeface="Arial" charset="0"/>
              </a:rPr>
              <a:t>conecta</a:t>
            </a:r>
            <a:r>
              <a:rPr lang="en-US" sz="1400" dirty="0">
                <a:solidFill>
                  <a:schemeClr val="bg2">
                    <a:lumMod val="50000"/>
                  </a:schemeClr>
                </a:solidFill>
                <a:ea typeface="Arial" charset="0"/>
                <a:cs typeface="Arial" charset="0"/>
              </a:rPr>
              <a:t> a </a:t>
            </a:r>
            <a:r>
              <a:rPr lang="en-US" sz="1400" dirty="0" err="1">
                <a:solidFill>
                  <a:schemeClr val="bg2">
                    <a:lumMod val="50000"/>
                  </a:schemeClr>
                </a:solidFill>
                <a:ea typeface="Arial" charset="0"/>
                <a:cs typeface="Arial" charset="0"/>
              </a:rPr>
              <a:t>los</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datos</a:t>
            </a:r>
            <a:r>
              <a:rPr lang="en-US" sz="1400" dirty="0">
                <a:solidFill>
                  <a:schemeClr val="bg2">
                    <a:lumMod val="50000"/>
                  </a:schemeClr>
                </a:solidFill>
                <a:ea typeface="Arial" charset="0"/>
                <a:cs typeface="Arial" charset="0"/>
              </a:rPr>
              <a:t> y </a:t>
            </a:r>
            <a:r>
              <a:rPr lang="en-US" sz="1400" dirty="0" err="1">
                <a:solidFill>
                  <a:schemeClr val="bg2">
                    <a:lumMod val="50000"/>
                  </a:schemeClr>
                </a:solidFill>
                <a:ea typeface="Arial" charset="0"/>
                <a:cs typeface="Arial" charset="0"/>
              </a:rPr>
              <a:t>modelos</a:t>
            </a:r>
            <a:r>
              <a:rPr lang="en-US" sz="1400" dirty="0">
                <a:solidFill>
                  <a:schemeClr val="bg2">
                    <a:lumMod val="50000"/>
                  </a:schemeClr>
                </a:solidFill>
                <a:ea typeface="Arial" charset="0"/>
                <a:cs typeface="Arial" charset="0"/>
              </a:rPr>
              <a:t> y escribe Código par </a:t>
            </a:r>
            <a:r>
              <a:rPr lang="en-US" sz="1400" dirty="0" err="1">
                <a:solidFill>
                  <a:schemeClr val="bg2">
                    <a:lumMod val="50000"/>
                  </a:schemeClr>
                </a:solidFill>
                <a:ea typeface="Arial" charset="0"/>
                <a:cs typeface="Arial" charset="0"/>
              </a:rPr>
              <a:t>acrear</a:t>
            </a:r>
            <a:r>
              <a:rPr lang="en-US" sz="1400" dirty="0">
                <a:solidFill>
                  <a:schemeClr val="bg2">
                    <a:lumMod val="50000"/>
                  </a:schemeClr>
                </a:solidFill>
                <a:ea typeface="Arial" charset="0"/>
                <a:cs typeface="Arial" charset="0"/>
              </a:rPr>
              <a:t> </a:t>
            </a:r>
            <a:r>
              <a:rPr lang="en-US" sz="1400" dirty="0" err="1">
                <a:solidFill>
                  <a:schemeClr val="bg2">
                    <a:lumMod val="50000"/>
                  </a:schemeClr>
                </a:solidFill>
                <a:ea typeface="Arial" charset="0"/>
                <a:cs typeface="Arial" charset="0"/>
              </a:rPr>
              <a:t>aplicaciones</a:t>
            </a:r>
            <a:endParaRPr lang="en-US" sz="1400" dirty="0">
              <a:solidFill>
                <a:schemeClr val="bg2">
                  <a:lumMod val="50000"/>
                </a:schemeClr>
              </a:solidFill>
              <a:ea typeface="Arial" charset="0"/>
              <a:cs typeface="Arial" charset="0"/>
            </a:endParaRPr>
          </a:p>
        </p:txBody>
      </p:sp>
      <p:sp>
        <p:nvSpPr>
          <p:cNvPr id="28" name="Oval 27"/>
          <p:cNvSpPr/>
          <p:nvPr/>
        </p:nvSpPr>
        <p:spPr>
          <a:xfrm>
            <a:off x="383013" y="1672957"/>
            <a:ext cx="4472542" cy="4472542"/>
          </a:xfrm>
          <a:prstGeom prst="ellips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cxnSp>
        <p:nvCxnSpPr>
          <p:cNvPr id="29" name="Straight Connector 28"/>
          <p:cNvCxnSpPr/>
          <p:nvPr/>
        </p:nvCxnSpPr>
        <p:spPr>
          <a:xfrm>
            <a:off x="246521" y="3488782"/>
            <a:ext cx="1697232" cy="307910"/>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flipH="1">
            <a:off x="2615557" y="1524494"/>
            <a:ext cx="9330" cy="1687913"/>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p:nvPr/>
        </p:nvCxnSpPr>
        <p:spPr>
          <a:xfrm>
            <a:off x="2851932" y="4558657"/>
            <a:ext cx="603380" cy="1621491"/>
          </a:xfrm>
          <a:prstGeom prst="lin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sp>
        <p:nvSpPr>
          <p:cNvPr id="32" name="TextBox 31"/>
          <p:cNvSpPr txBox="1"/>
          <p:nvPr/>
        </p:nvSpPr>
        <p:spPr>
          <a:xfrm>
            <a:off x="3715128" y="2772700"/>
            <a:ext cx="777930" cy="538609"/>
          </a:xfrm>
          <a:prstGeom prst="rect">
            <a:avLst/>
          </a:prstGeom>
          <a:noFill/>
        </p:spPr>
        <p:txBody>
          <a:bodyPr wrap="square" tIns="0" rtlCol="0">
            <a:spAutoFit/>
          </a:bodyPr>
          <a:lstStyle/>
          <a:p>
            <a:pPr algn="ctr"/>
            <a:r>
              <a:rPr lang="es-CO" sz="1600" dirty="0">
                <a:solidFill>
                  <a:schemeClr val="bg2">
                    <a:lumMod val="50000"/>
                  </a:schemeClr>
                </a:solidFill>
                <a:latin typeface="HelvNeue for IBM" charset="0"/>
                <a:ea typeface="HelvNeue for IBM" charset="0"/>
                <a:cs typeface="HelvNeue for IBM" charset="0"/>
              </a:rPr>
              <a:t>Ingerir datos</a:t>
            </a:r>
            <a:endParaRPr lang="en-US" sz="1600" dirty="0">
              <a:solidFill>
                <a:schemeClr val="bg2">
                  <a:lumMod val="50000"/>
                </a:schemeClr>
              </a:solidFill>
              <a:latin typeface="HelvNeue for IBM" charset="0"/>
              <a:ea typeface="HelvNeue for IBM" charset="0"/>
              <a:cs typeface="HelvNeue for IBM" charset="0"/>
            </a:endParaRPr>
          </a:p>
        </p:txBody>
      </p:sp>
      <p:sp>
        <p:nvSpPr>
          <p:cNvPr id="33" name="TextBox 32"/>
          <p:cNvSpPr txBox="1"/>
          <p:nvPr/>
        </p:nvSpPr>
        <p:spPr>
          <a:xfrm>
            <a:off x="3094204" y="4983481"/>
            <a:ext cx="1450117" cy="538609"/>
          </a:xfrm>
          <a:prstGeom prst="rect">
            <a:avLst/>
          </a:prstGeom>
          <a:noFill/>
        </p:spPr>
        <p:txBody>
          <a:bodyPr wrap="square" t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Transformar</a:t>
            </a:r>
            <a:r>
              <a:rPr lang="en-US" sz="1600" dirty="0">
                <a:solidFill>
                  <a:schemeClr val="bg2">
                    <a:lumMod val="50000"/>
                  </a:schemeClr>
                </a:solidFill>
                <a:latin typeface="HelvNeue for IBM" charset="0"/>
                <a:ea typeface="HelvNeue for IBM" charset="0"/>
                <a:cs typeface="HelvNeue for IBM" charset="0"/>
              </a:rPr>
              <a:t>: </a:t>
            </a:r>
            <a:r>
              <a:rPr lang="en-US" sz="1600" dirty="0" err="1">
                <a:solidFill>
                  <a:schemeClr val="bg2">
                    <a:lumMod val="50000"/>
                  </a:schemeClr>
                </a:solidFill>
                <a:latin typeface="HelvNeue for IBM" charset="0"/>
                <a:ea typeface="HelvNeue for IBM" charset="0"/>
                <a:cs typeface="HelvNeue for IBM" charset="0"/>
              </a:rPr>
              <a:t>limpiar</a:t>
            </a:r>
            <a:endParaRPr lang="en-US" sz="1600" dirty="0">
              <a:solidFill>
                <a:schemeClr val="bg2">
                  <a:lumMod val="50000"/>
                </a:schemeClr>
              </a:solidFill>
              <a:latin typeface="HelvNeue for IBM" charset="0"/>
              <a:ea typeface="HelvNeue for IBM" charset="0"/>
              <a:cs typeface="HelvNeue for IBM" charset="0"/>
            </a:endParaRPr>
          </a:p>
        </p:txBody>
      </p:sp>
      <p:sp>
        <p:nvSpPr>
          <p:cNvPr id="34" name="TextBox 33"/>
          <p:cNvSpPr txBox="1"/>
          <p:nvPr/>
        </p:nvSpPr>
        <p:spPr>
          <a:xfrm>
            <a:off x="355928" y="3944839"/>
            <a:ext cx="1121263" cy="784830"/>
          </a:xfrm>
          <a:prstGeom prst="rect">
            <a:avLst/>
          </a:prstGeom>
          <a:noFill/>
        </p:spPr>
        <p:txBody>
          <a:bodyPr wrap="square" t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Crear</a:t>
            </a:r>
            <a:r>
              <a:rPr lang="en-US" sz="1600" dirty="0">
                <a:solidFill>
                  <a:schemeClr val="bg2">
                    <a:lumMod val="50000"/>
                  </a:schemeClr>
                </a:solidFill>
                <a:latin typeface="HelvNeue for IBM" charset="0"/>
                <a:ea typeface="HelvNeue for IBM" charset="0"/>
                <a:cs typeface="HelvNeue for IBM" charset="0"/>
              </a:rPr>
              <a:t> y construer </a:t>
            </a:r>
            <a:r>
              <a:rPr lang="en-US" sz="1600" dirty="0" err="1">
                <a:solidFill>
                  <a:schemeClr val="bg2">
                    <a:lumMod val="50000"/>
                  </a:schemeClr>
                </a:solidFill>
                <a:latin typeface="HelvNeue for IBM" charset="0"/>
                <a:ea typeface="HelvNeue for IBM" charset="0"/>
                <a:cs typeface="HelvNeue for IBM" charset="0"/>
              </a:rPr>
              <a:t>modelo</a:t>
            </a:r>
            <a:endParaRPr lang="en-US" sz="1600" dirty="0">
              <a:solidFill>
                <a:schemeClr val="bg2">
                  <a:lumMod val="50000"/>
                </a:schemeClr>
              </a:solidFill>
              <a:latin typeface="HelvNeue for IBM" charset="0"/>
              <a:ea typeface="HelvNeue for IBM" charset="0"/>
              <a:cs typeface="HelvNeue for IBM" charset="0"/>
            </a:endParaRPr>
          </a:p>
        </p:txBody>
      </p:sp>
      <p:sp>
        <p:nvSpPr>
          <p:cNvPr id="35" name="TextBox 34"/>
          <p:cNvSpPr txBox="1"/>
          <p:nvPr/>
        </p:nvSpPr>
        <p:spPr>
          <a:xfrm>
            <a:off x="948215" y="5181563"/>
            <a:ext cx="1001940" cy="292388"/>
          </a:xfrm>
          <a:prstGeom prst="rect">
            <a:avLst/>
          </a:prstGeom>
          <a:noFill/>
        </p:spPr>
        <p:txBody>
          <a:bodyPr wrap="square" t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Evaluar</a:t>
            </a:r>
            <a:endParaRPr lang="en-US" sz="1600" dirty="0">
              <a:solidFill>
                <a:schemeClr val="bg2">
                  <a:lumMod val="50000"/>
                </a:schemeClr>
              </a:solidFill>
              <a:latin typeface="HelvNeue for IBM" charset="0"/>
              <a:ea typeface="HelvNeue for IBM" charset="0"/>
              <a:cs typeface="HelvNeue for IBM" charset="0"/>
            </a:endParaRPr>
          </a:p>
        </p:txBody>
      </p:sp>
      <p:sp>
        <p:nvSpPr>
          <p:cNvPr id="36" name="TextBox 35"/>
          <p:cNvSpPr txBox="1"/>
          <p:nvPr/>
        </p:nvSpPr>
        <p:spPr>
          <a:xfrm>
            <a:off x="1154670" y="2038023"/>
            <a:ext cx="1550632" cy="784830"/>
          </a:xfrm>
          <a:prstGeom prst="rect">
            <a:avLst/>
          </a:prstGeom>
          <a:noFill/>
        </p:spPr>
        <p:txBody>
          <a:bodyPr wrap="square" t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Entregar</a:t>
            </a:r>
            <a:r>
              <a:rPr lang="en-US" sz="1600" dirty="0">
                <a:solidFill>
                  <a:schemeClr val="bg2">
                    <a:lumMod val="50000"/>
                  </a:schemeClr>
                </a:solidFill>
                <a:latin typeface="HelvNeue for IBM" charset="0"/>
                <a:ea typeface="HelvNeue for IBM" charset="0"/>
                <a:cs typeface="HelvNeue for IBM" charset="0"/>
              </a:rPr>
              <a:t> y </a:t>
            </a:r>
            <a:r>
              <a:rPr lang="en-US" sz="1600" dirty="0" err="1">
                <a:solidFill>
                  <a:schemeClr val="bg2">
                    <a:lumMod val="50000"/>
                  </a:schemeClr>
                </a:solidFill>
                <a:latin typeface="HelvNeue for IBM" charset="0"/>
                <a:ea typeface="HelvNeue for IBM" charset="0"/>
                <a:cs typeface="HelvNeue for IBM" charset="0"/>
              </a:rPr>
              <a:t>desplegar</a:t>
            </a:r>
            <a:r>
              <a:rPr lang="en-US" sz="1600" dirty="0">
                <a:solidFill>
                  <a:schemeClr val="bg2">
                    <a:lumMod val="50000"/>
                  </a:schemeClr>
                </a:solidFill>
                <a:latin typeface="HelvNeue for IBM" charset="0"/>
                <a:ea typeface="HelvNeue for IBM" charset="0"/>
                <a:cs typeface="HelvNeue for IBM" charset="0"/>
              </a:rPr>
              <a:t> el </a:t>
            </a:r>
            <a:r>
              <a:rPr lang="en-US" sz="1600" dirty="0" err="1">
                <a:solidFill>
                  <a:schemeClr val="bg2">
                    <a:lumMod val="50000"/>
                  </a:schemeClr>
                </a:solidFill>
                <a:latin typeface="HelvNeue for IBM" charset="0"/>
                <a:ea typeface="HelvNeue for IBM" charset="0"/>
                <a:cs typeface="HelvNeue for IBM" charset="0"/>
              </a:rPr>
              <a:t>modelo</a:t>
            </a:r>
            <a:endParaRPr lang="en-US" sz="1600" dirty="0">
              <a:solidFill>
                <a:schemeClr val="bg2">
                  <a:lumMod val="50000"/>
                </a:schemeClr>
              </a:solidFill>
              <a:latin typeface="HelvNeue for IBM" charset="0"/>
              <a:ea typeface="HelvNeue for IBM" charset="0"/>
              <a:cs typeface="HelvNeue for IBM" charset="0"/>
            </a:endParaRPr>
          </a:p>
        </p:txBody>
      </p:sp>
      <p:sp>
        <p:nvSpPr>
          <p:cNvPr id="37" name="Rectangle 36"/>
          <p:cNvSpPr/>
          <p:nvPr/>
        </p:nvSpPr>
        <p:spPr>
          <a:xfrm>
            <a:off x="531509" y="3192403"/>
            <a:ext cx="303153" cy="28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38" name="TextBox 37"/>
          <p:cNvSpPr txBox="1"/>
          <p:nvPr/>
        </p:nvSpPr>
        <p:spPr>
          <a:xfrm>
            <a:off x="323844" y="2865032"/>
            <a:ext cx="1342687" cy="492443"/>
          </a:xfrm>
          <a:prstGeom prst="rect">
            <a:avLst/>
          </a:prstGeom>
          <a:solidFill>
            <a:schemeClr val="bg1"/>
          </a:solidFill>
        </p:spPr>
        <p:txBody>
          <a:bodyPr wrap="square" lIns="0" tIns="0" rIns="0" b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Comunicar</a:t>
            </a:r>
            <a:r>
              <a:rPr lang="en-US" sz="1600" dirty="0">
                <a:solidFill>
                  <a:schemeClr val="bg2">
                    <a:lumMod val="50000"/>
                  </a:schemeClr>
                </a:solidFill>
                <a:latin typeface="HelvNeue for IBM" charset="0"/>
                <a:ea typeface="HelvNeue for IBM" charset="0"/>
                <a:cs typeface="HelvNeue for IBM" charset="0"/>
              </a:rPr>
              <a:t> </a:t>
            </a:r>
            <a:r>
              <a:rPr lang="en-US" sz="1600" dirty="0" err="1">
                <a:solidFill>
                  <a:schemeClr val="bg2">
                    <a:lumMod val="50000"/>
                  </a:schemeClr>
                </a:solidFill>
                <a:latin typeface="HelvNeue for IBM" charset="0"/>
                <a:ea typeface="HelvNeue for IBM" charset="0"/>
                <a:cs typeface="HelvNeue for IBM" charset="0"/>
              </a:rPr>
              <a:t>resultados</a:t>
            </a:r>
            <a:endParaRPr lang="en-US" sz="1600" dirty="0">
              <a:solidFill>
                <a:schemeClr val="bg2">
                  <a:lumMod val="50000"/>
                </a:schemeClr>
              </a:solidFill>
              <a:latin typeface="HelvNeue for IBM" charset="0"/>
              <a:ea typeface="HelvNeue for IBM" charset="0"/>
              <a:cs typeface="HelvNeue for IBM" charset="0"/>
            </a:endParaRPr>
          </a:p>
        </p:txBody>
      </p:sp>
      <p:sp>
        <p:nvSpPr>
          <p:cNvPr id="39" name="Rectangle 38"/>
          <p:cNvSpPr/>
          <p:nvPr/>
        </p:nvSpPr>
        <p:spPr>
          <a:xfrm>
            <a:off x="2749388" y="1775170"/>
            <a:ext cx="451060" cy="284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0" name="TextBox 39"/>
          <p:cNvSpPr txBox="1"/>
          <p:nvPr/>
        </p:nvSpPr>
        <p:spPr>
          <a:xfrm>
            <a:off x="2508170" y="1949021"/>
            <a:ext cx="1488536" cy="784830"/>
          </a:xfrm>
          <a:prstGeom prst="rect">
            <a:avLst/>
          </a:prstGeom>
          <a:noFill/>
        </p:spPr>
        <p:txBody>
          <a:bodyPr wrap="square" tIns="0" rtlCol="0">
            <a:spAutoFit/>
          </a:bodyPr>
          <a:lstStyle/>
          <a:p>
            <a:pPr algn="ctr"/>
            <a:r>
              <a:rPr lang="en-US" sz="1600" dirty="0" err="1">
                <a:solidFill>
                  <a:schemeClr val="bg2">
                    <a:lumMod val="50000"/>
                  </a:schemeClr>
                </a:solidFill>
                <a:latin typeface="HelvNeue for IBM" charset="0"/>
                <a:ea typeface="HelvNeue for IBM" charset="0"/>
                <a:cs typeface="HelvNeue for IBM" charset="0"/>
              </a:rPr>
              <a:t>Entender</a:t>
            </a:r>
            <a:r>
              <a:rPr lang="en-US" sz="1600" dirty="0">
                <a:solidFill>
                  <a:schemeClr val="bg2">
                    <a:lumMod val="50000"/>
                  </a:schemeClr>
                </a:solidFill>
                <a:latin typeface="HelvNeue for IBM" charset="0"/>
                <a:ea typeface="HelvNeue for IBM" charset="0"/>
                <a:cs typeface="HelvNeue for IBM" charset="0"/>
              </a:rPr>
              <a:t> </a:t>
            </a:r>
            <a:r>
              <a:rPr lang="en-US" sz="1600" dirty="0" err="1">
                <a:solidFill>
                  <a:schemeClr val="bg2">
                    <a:lumMod val="50000"/>
                  </a:schemeClr>
                </a:solidFill>
                <a:latin typeface="HelvNeue for IBM" charset="0"/>
                <a:ea typeface="HelvNeue for IBM" charset="0"/>
                <a:cs typeface="HelvNeue for IBM" charset="0"/>
              </a:rPr>
              <a:t>propleba</a:t>
            </a:r>
            <a:r>
              <a:rPr lang="en-US" sz="1600" dirty="0">
                <a:solidFill>
                  <a:schemeClr val="bg2">
                    <a:lumMod val="50000"/>
                  </a:schemeClr>
                </a:solidFill>
                <a:latin typeface="HelvNeue for IBM" charset="0"/>
                <a:ea typeface="HelvNeue for IBM" charset="0"/>
                <a:cs typeface="HelvNeue for IBM" charset="0"/>
              </a:rPr>
              <a:t> y </a:t>
            </a:r>
            <a:r>
              <a:rPr lang="en-US" sz="1600" dirty="0" err="1">
                <a:solidFill>
                  <a:schemeClr val="bg2">
                    <a:lumMod val="50000"/>
                  </a:schemeClr>
                </a:solidFill>
                <a:latin typeface="HelvNeue for IBM" charset="0"/>
                <a:ea typeface="HelvNeue for IBM" charset="0"/>
                <a:cs typeface="HelvNeue for IBM" charset="0"/>
              </a:rPr>
              <a:t>dominio</a:t>
            </a:r>
            <a:endParaRPr lang="en-US" sz="1600" dirty="0">
              <a:solidFill>
                <a:schemeClr val="bg2">
                  <a:lumMod val="50000"/>
                </a:schemeClr>
              </a:solidFill>
              <a:latin typeface="HelvNeue for IBM" charset="0"/>
              <a:ea typeface="HelvNeue for IBM" charset="0"/>
              <a:cs typeface="HelvNeue for IBM" charset="0"/>
            </a:endParaRPr>
          </a:p>
        </p:txBody>
      </p:sp>
      <p:sp>
        <p:nvSpPr>
          <p:cNvPr id="41" name="TextBox 40"/>
          <p:cNvSpPr txBox="1"/>
          <p:nvPr/>
        </p:nvSpPr>
        <p:spPr>
          <a:xfrm>
            <a:off x="3957494" y="3865622"/>
            <a:ext cx="1244681" cy="738664"/>
          </a:xfrm>
          <a:prstGeom prst="rect">
            <a:avLst/>
          </a:prstGeom>
          <a:solidFill>
            <a:schemeClr val="bg1"/>
          </a:solidFill>
        </p:spPr>
        <p:txBody>
          <a:bodyPr wrap="square" lIns="0" tIns="0" rIns="0" bIns="0" rtlCol="0">
            <a:spAutoFit/>
          </a:bodyPr>
          <a:lstStyle/>
          <a:p>
            <a:pPr algn="ctr"/>
            <a:r>
              <a:rPr lang="es-CO" sz="1600" dirty="0">
                <a:solidFill>
                  <a:schemeClr val="bg2">
                    <a:lumMod val="50000"/>
                  </a:schemeClr>
                </a:solidFill>
                <a:latin typeface="HelvNeue for IBM" charset="0"/>
                <a:ea typeface="HelvNeue for IBM" charset="0"/>
                <a:cs typeface="HelvNeue for IBM" charset="0"/>
              </a:rPr>
              <a:t>E</a:t>
            </a:r>
            <a:r>
              <a:rPr lang="en-US" sz="1600" dirty="0" err="1">
                <a:solidFill>
                  <a:schemeClr val="bg2">
                    <a:lumMod val="50000"/>
                  </a:schemeClr>
                </a:solidFill>
                <a:latin typeface="HelvNeue for IBM" charset="0"/>
                <a:ea typeface="HelvNeue for IBM" charset="0"/>
                <a:cs typeface="HelvNeue for IBM" charset="0"/>
              </a:rPr>
              <a:t>xplorar</a:t>
            </a:r>
            <a:r>
              <a:rPr lang="en-US" sz="1600" dirty="0">
                <a:solidFill>
                  <a:schemeClr val="bg2">
                    <a:lumMod val="50000"/>
                  </a:schemeClr>
                </a:solidFill>
                <a:latin typeface="HelvNeue for IBM" charset="0"/>
                <a:ea typeface="HelvNeue for IBM" charset="0"/>
                <a:cs typeface="HelvNeue for IBM" charset="0"/>
              </a:rPr>
              <a:t> y </a:t>
            </a:r>
            <a:r>
              <a:rPr lang="en-US" sz="1600" dirty="0" err="1">
                <a:solidFill>
                  <a:schemeClr val="bg2">
                    <a:lumMod val="50000"/>
                  </a:schemeClr>
                </a:solidFill>
                <a:latin typeface="HelvNeue for IBM" charset="0"/>
                <a:ea typeface="HelvNeue for IBM" charset="0"/>
                <a:cs typeface="HelvNeue for IBM" charset="0"/>
              </a:rPr>
              <a:t>entender</a:t>
            </a:r>
            <a:r>
              <a:rPr lang="en-US" sz="1600" dirty="0">
                <a:solidFill>
                  <a:schemeClr val="bg2">
                    <a:lumMod val="50000"/>
                  </a:schemeClr>
                </a:solidFill>
                <a:latin typeface="HelvNeue for IBM" charset="0"/>
                <a:ea typeface="HelvNeue for IBM" charset="0"/>
                <a:cs typeface="HelvNeue for IBM" charset="0"/>
              </a:rPr>
              <a:t> </a:t>
            </a:r>
            <a:r>
              <a:rPr lang="en-US" sz="1600" dirty="0" err="1">
                <a:solidFill>
                  <a:schemeClr val="bg2">
                    <a:lumMod val="50000"/>
                  </a:schemeClr>
                </a:solidFill>
                <a:latin typeface="HelvNeue for IBM" charset="0"/>
                <a:ea typeface="HelvNeue for IBM" charset="0"/>
                <a:cs typeface="HelvNeue for IBM" charset="0"/>
              </a:rPr>
              <a:t>datos</a:t>
            </a:r>
            <a:endParaRPr lang="en-US" sz="1600" dirty="0">
              <a:solidFill>
                <a:schemeClr val="bg2">
                  <a:lumMod val="50000"/>
                </a:schemeClr>
              </a:solidFill>
              <a:latin typeface="HelvNeue for IBM" charset="0"/>
              <a:ea typeface="HelvNeue for IBM" charset="0"/>
              <a:cs typeface="HelvNeue for IBM" charset="0"/>
            </a:endParaRPr>
          </a:p>
        </p:txBody>
      </p:sp>
      <p:sp>
        <p:nvSpPr>
          <p:cNvPr id="42" name="Rectangle 41"/>
          <p:cNvSpPr/>
          <p:nvPr/>
        </p:nvSpPr>
        <p:spPr>
          <a:xfrm>
            <a:off x="2416407" y="5820746"/>
            <a:ext cx="509505" cy="262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3" name="Rectangle 42"/>
          <p:cNvSpPr/>
          <p:nvPr/>
        </p:nvSpPr>
        <p:spPr>
          <a:xfrm>
            <a:off x="2742933" y="5787600"/>
            <a:ext cx="509505" cy="2579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lumMod val="50000"/>
                </a:schemeClr>
              </a:solidFill>
            </a:endParaRPr>
          </a:p>
        </p:txBody>
      </p:sp>
      <p:sp>
        <p:nvSpPr>
          <p:cNvPr id="44" name="TextBox 43"/>
          <p:cNvSpPr txBox="1"/>
          <p:nvPr/>
        </p:nvSpPr>
        <p:spPr>
          <a:xfrm>
            <a:off x="1930902" y="5473253"/>
            <a:ext cx="1414334" cy="538609"/>
          </a:xfrm>
          <a:prstGeom prst="rect">
            <a:avLst/>
          </a:prstGeom>
          <a:noFill/>
        </p:spPr>
        <p:txBody>
          <a:bodyPr wrap="square" tIns="0" rtlCol="0">
            <a:spAutoFit/>
          </a:bodyPr>
          <a:lstStyle/>
          <a:p>
            <a:pPr algn="ctr"/>
            <a:r>
              <a:rPr lang="es-CO" sz="1600" dirty="0">
                <a:solidFill>
                  <a:schemeClr val="bg2">
                    <a:lumMod val="50000"/>
                  </a:schemeClr>
                </a:solidFill>
                <a:latin typeface="HelvNeue for IBM" charset="0"/>
                <a:ea typeface="HelvNeue for IBM" charset="0"/>
                <a:cs typeface="HelvNeue for IBM" charset="0"/>
              </a:rPr>
              <a:t>Transformar: forma</a:t>
            </a:r>
            <a:endParaRPr lang="en-US" sz="1600" dirty="0">
              <a:solidFill>
                <a:schemeClr val="bg2">
                  <a:lumMod val="50000"/>
                </a:schemeClr>
              </a:solidFill>
              <a:latin typeface="HelvNeue for IBM" charset="0"/>
              <a:ea typeface="HelvNeue for IBM" charset="0"/>
              <a:cs typeface="HelvNeue for IBM" charset="0"/>
            </a:endParaRPr>
          </a:p>
        </p:txBody>
      </p:sp>
      <p:sp>
        <p:nvSpPr>
          <p:cNvPr id="45" name="TextBox 44"/>
          <p:cNvSpPr txBox="1"/>
          <p:nvPr/>
        </p:nvSpPr>
        <p:spPr>
          <a:xfrm>
            <a:off x="208500" y="1429753"/>
            <a:ext cx="939681" cy="400110"/>
          </a:xfrm>
          <a:prstGeom prst="rect">
            <a:avLst/>
          </a:prstGeom>
          <a:noFill/>
        </p:spPr>
        <p:txBody>
          <a:bodyPr wrap="none" rtlCol="0">
            <a:spAutoFit/>
          </a:bodyPr>
          <a:lstStyle/>
          <a:p>
            <a:r>
              <a:rPr lang="en-US" sz="2000" b="1" dirty="0">
                <a:solidFill>
                  <a:schemeClr val="bg2">
                    <a:lumMod val="50000"/>
                  </a:schemeClr>
                </a:solidFill>
              </a:rPr>
              <a:t>Salida</a:t>
            </a:r>
          </a:p>
        </p:txBody>
      </p:sp>
      <p:sp>
        <p:nvSpPr>
          <p:cNvPr id="46" name="TextBox 45"/>
          <p:cNvSpPr txBox="1"/>
          <p:nvPr/>
        </p:nvSpPr>
        <p:spPr>
          <a:xfrm>
            <a:off x="246521" y="5970603"/>
            <a:ext cx="1167307" cy="400110"/>
          </a:xfrm>
          <a:prstGeom prst="rect">
            <a:avLst/>
          </a:prstGeom>
          <a:noFill/>
        </p:spPr>
        <p:txBody>
          <a:bodyPr wrap="none" rtlCol="0">
            <a:spAutoFit/>
          </a:bodyPr>
          <a:lstStyle/>
          <a:p>
            <a:r>
              <a:rPr lang="en-US" sz="2000" b="1" dirty="0" err="1">
                <a:solidFill>
                  <a:schemeClr val="bg2">
                    <a:lumMod val="50000"/>
                  </a:schemeClr>
                </a:solidFill>
              </a:rPr>
              <a:t>Análisis</a:t>
            </a:r>
            <a:endParaRPr lang="en-US" sz="2000" b="1" dirty="0">
              <a:solidFill>
                <a:schemeClr val="bg2">
                  <a:lumMod val="50000"/>
                </a:schemeClr>
              </a:solidFill>
            </a:endParaRPr>
          </a:p>
        </p:txBody>
      </p:sp>
      <p:sp>
        <p:nvSpPr>
          <p:cNvPr id="47" name="TextBox 46"/>
          <p:cNvSpPr txBox="1"/>
          <p:nvPr/>
        </p:nvSpPr>
        <p:spPr>
          <a:xfrm>
            <a:off x="3760787" y="1438253"/>
            <a:ext cx="1140056" cy="400110"/>
          </a:xfrm>
          <a:prstGeom prst="rect">
            <a:avLst/>
          </a:prstGeom>
          <a:noFill/>
        </p:spPr>
        <p:txBody>
          <a:bodyPr wrap="none" rtlCol="0">
            <a:spAutoFit/>
          </a:bodyPr>
          <a:lstStyle/>
          <a:p>
            <a:r>
              <a:rPr lang="en-US" sz="2000" b="1" dirty="0">
                <a:solidFill>
                  <a:schemeClr val="bg2">
                    <a:lumMod val="50000"/>
                  </a:schemeClr>
                </a:solidFill>
              </a:rPr>
              <a:t>Entrada</a:t>
            </a:r>
          </a:p>
        </p:txBody>
      </p:sp>
      <p:pic>
        <p:nvPicPr>
          <p:cNvPr id="22" name="Picture 21" descr="Persona_Eden_BusinessAnalyst_PN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0349" y="3974648"/>
            <a:ext cx="689907" cy="674243"/>
          </a:xfrm>
          <a:prstGeom prst="rect">
            <a:avLst/>
          </a:prstGeom>
        </p:spPr>
      </p:pic>
      <p:sp>
        <p:nvSpPr>
          <p:cNvPr id="49" name="Rectangle 48"/>
          <p:cNvSpPr/>
          <p:nvPr/>
        </p:nvSpPr>
        <p:spPr>
          <a:xfrm>
            <a:off x="5944564" y="1297204"/>
            <a:ext cx="1564350" cy="338554"/>
          </a:xfrm>
          <a:prstGeom prst="rect">
            <a:avLst/>
          </a:prstGeom>
        </p:spPr>
        <p:txBody>
          <a:bodyPr wrap="none">
            <a:spAutoFit/>
          </a:bodyPr>
          <a:lstStyle/>
          <a:p>
            <a:r>
              <a:rPr lang="en-US" sz="1600" b="1" dirty="0"/>
              <a:t>Data Engineer</a:t>
            </a:r>
          </a:p>
        </p:txBody>
      </p:sp>
      <p:sp>
        <p:nvSpPr>
          <p:cNvPr id="50" name="Rectangle 49"/>
          <p:cNvSpPr/>
          <p:nvPr/>
        </p:nvSpPr>
        <p:spPr>
          <a:xfrm>
            <a:off x="5944564" y="2591271"/>
            <a:ext cx="1541608" cy="338554"/>
          </a:xfrm>
          <a:prstGeom prst="rect">
            <a:avLst/>
          </a:prstGeom>
        </p:spPr>
        <p:txBody>
          <a:bodyPr wrap="none">
            <a:spAutoFit/>
          </a:bodyPr>
          <a:lstStyle/>
          <a:p>
            <a:r>
              <a:rPr lang="en-US" sz="1600" b="1" dirty="0"/>
              <a:t>Data Scientist</a:t>
            </a:r>
          </a:p>
        </p:txBody>
      </p:sp>
      <p:sp>
        <p:nvSpPr>
          <p:cNvPr id="51" name="Rectangle 50"/>
          <p:cNvSpPr/>
          <p:nvPr/>
        </p:nvSpPr>
        <p:spPr>
          <a:xfrm>
            <a:off x="5944564" y="3910988"/>
            <a:ext cx="1887556" cy="338554"/>
          </a:xfrm>
          <a:prstGeom prst="rect">
            <a:avLst/>
          </a:prstGeom>
        </p:spPr>
        <p:txBody>
          <a:bodyPr wrap="none">
            <a:spAutoFit/>
          </a:bodyPr>
          <a:lstStyle/>
          <a:p>
            <a:r>
              <a:rPr lang="en-US" sz="1600" b="1" dirty="0"/>
              <a:t>Business Analyst</a:t>
            </a:r>
          </a:p>
        </p:txBody>
      </p:sp>
      <p:sp>
        <p:nvSpPr>
          <p:cNvPr id="52" name="Rectangle 51"/>
          <p:cNvSpPr/>
          <p:nvPr/>
        </p:nvSpPr>
        <p:spPr>
          <a:xfrm>
            <a:off x="5944564" y="5192225"/>
            <a:ext cx="1633781" cy="338554"/>
          </a:xfrm>
          <a:prstGeom prst="rect">
            <a:avLst/>
          </a:prstGeom>
        </p:spPr>
        <p:txBody>
          <a:bodyPr wrap="none">
            <a:spAutoFit/>
          </a:bodyPr>
          <a:lstStyle/>
          <a:p>
            <a:r>
              <a:rPr lang="en-US" sz="1600" b="1" dirty="0"/>
              <a:t>App Developer</a:t>
            </a:r>
          </a:p>
        </p:txBody>
      </p:sp>
      <p:sp>
        <p:nvSpPr>
          <p:cNvPr id="4" name="TextBox 3"/>
          <p:cNvSpPr txBox="1"/>
          <p:nvPr/>
        </p:nvSpPr>
        <p:spPr>
          <a:xfrm>
            <a:off x="5944564" y="1988291"/>
            <a:ext cx="1967205" cy="307777"/>
          </a:xfrm>
          <a:prstGeom prst="rect">
            <a:avLst/>
          </a:prstGeom>
          <a:noFill/>
        </p:spPr>
        <p:txBody>
          <a:bodyPr wrap="none" rtlCol="0">
            <a:spAutoFit/>
          </a:bodyPr>
          <a:lstStyle/>
          <a:p>
            <a:r>
              <a:rPr lang="en-US" sz="1400" dirty="0" err="1">
                <a:solidFill>
                  <a:schemeClr val="accent6"/>
                </a:solidFill>
              </a:rPr>
              <a:t>Bluemix</a:t>
            </a:r>
            <a:r>
              <a:rPr lang="en-US" sz="1400" dirty="0">
                <a:solidFill>
                  <a:schemeClr val="accent6"/>
                </a:solidFill>
              </a:rPr>
              <a:t> Data Connect</a:t>
            </a:r>
          </a:p>
        </p:txBody>
      </p:sp>
      <p:sp>
        <p:nvSpPr>
          <p:cNvPr id="53" name="TextBox 52"/>
          <p:cNvSpPr txBox="1"/>
          <p:nvPr/>
        </p:nvSpPr>
        <p:spPr>
          <a:xfrm>
            <a:off x="5944564" y="3284252"/>
            <a:ext cx="1343381" cy="307777"/>
          </a:xfrm>
          <a:prstGeom prst="rect">
            <a:avLst/>
          </a:prstGeom>
          <a:noFill/>
        </p:spPr>
        <p:txBody>
          <a:bodyPr wrap="none" rtlCol="0">
            <a:spAutoFit/>
          </a:bodyPr>
          <a:lstStyle/>
          <a:p>
            <a:r>
              <a:rPr lang="en-US" sz="1400" dirty="0">
                <a:solidFill>
                  <a:schemeClr val="accent6"/>
                </a:solidFill>
              </a:rPr>
              <a:t>Watson Studio</a:t>
            </a:r>
          </a:p>
        </p:txBody>
      </p:sp>
      <p:sp>
        <p:nvSpPr>
          <p:cNvPr id="54" name="TextBox 53"/>
          <p:cNvSpPr txBox="1"/>
          <p:nvPr/>
        </p:nvSpPr>
        <p:spPr>
          <a:xfrm>
            <a:off x="5944564" y="4614901"/>
            <a:ext cx="1543499" cy="307777"/>
          </a:xfrm>
          <a:prstGeom prst="rect">
            <a:avLst/>
          </a:prstGeom>
          <a:noFill/>
        </p:spPr>
        <p:txBody>
          <a:bodyPr wrap="none" rtlCol="0">
            <a:spAutoFit/>
          </a:bodyPr>
          <a:lstStyle/>
          <a:p>
            <a:r>
              <a:rPr lang="en-US" sz="1400" dirty="0">
                <a:solidFill>
                  <a:schemeClr val="accent6"/>
                </a:solidFill>
              </a:rPr>
              <a:t>Watson Analytics</a:t>
            </a:r>
          </a:p>
        </p:txBody>
      </p:sp>
      <p:sp>
        <p:nvSpPr>
          <p:cNvPr id="55" name="TextBox 54"/>
          <p:cNvSpPr txBox="1"/>
          <p:nvPr/>
        </p:nvSpPr>
        <p:spPr>
          <a:xfrm>
            <a:off x="5944564" y="5896137"/>
            <a:ext cx="822661" cy="307777"/>
          </a:xfrm>
          <a:prstGeom prst="rect">
            <a:avLst/>
          </a:prstGeom>
          <a:noFill/>
        </p:spPr>
        <p:txBody>
          <a:bodyPr wrap="none" rtlCol="0">
            <a:spAutoFit/>
          </a:bodyPr>
          <a:lstStyle/>
          <a:p>
            <a:r>
              <a:rPr lang="en-US" sz="1400" dirty="0" err="1">
                <a:solidFill>
                  <a:schemeClr val="accent6"/>
                </a:solidFill>
              </a:rPr>
              <a:t>Bluemix</a:t>
            </a:r>
            <a:endParaRPr lang="en-US" sz="1400" dirty="0">
              <a:solidFill>
                <a:schemeClr val="accent6"/>
              </a:solidFill>
            </a:endParaRPr>
          </a:p>
        </p:txBody>
      </p:sp>
    </p:spTree>
    <p:extLst>
      <p:ext uri="{BB962C8B-B14F-4D97-AF65-F5344CB8AC3E}">
        <p14:creationId xmlns:p14="http://schemas.microsoft.com/office/powerpoint/2010/main" val="3395099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
          <p:cNvSpPr txBox="1">
            <a:spLocks noChangeArrowheads="1"/>
          </p:cNvSpPr>
          <p:nvPr/>
        </p:nvSpPr>
        <p:spPr bwMode="auto">
          <a:xfrm>
            <a:off x="5504107" y="1560394"/>
            <a:ext cx="312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defTabSz="342900">
              <a:lnSpc>
                <a:spcPct val="100000"/>
              </a:lnSpc>
              <a:spcBef>
                <a:spcPct val="0"/>
              </a:spcBef>
              <a:buNone/>
            </a:pPr>
            <a:r>
              <a:rPr lang="en-US" altLang="en-US" sz="1600" b="1" dirty="0">
                <a:solidFill>
                  <a:srgbClr val="6DEDD9"/>
                </a:solidFill>
                <a:latin typeface="Helvetica Neue Light" charset="0"/>
                <a:ea typeface="Helvetica Neue Light" charset="0"/>
                <a:cs typeface="Helvetica Neue Light" charset="0"/>
              </a:rPr>
              <a:t>IBM Data Science Experience</a:t>
            </a:r>
          </a:p>
        </p:txBody>
      </p:sp>
      <p:sp>
        <p:nvSpPr>
          <p:cNvPr id="17" name="TextBox 16"/>
          <p:cNvSpPr txBox="1">
            <a:spLocks noChangeArrowheads="1"/>
          </p:cNvSpPr>
          <p:nvPr/>
        </p:nvSpPr>
        <p:spPr bwMode="auto">
          <a:xfrm>
            <a:off x="1244318" y="2531791"/>
            <a:ext cx="122270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Community</a:t>
            </a:r>
          </a:p>
        </p:txBody>
      </p:sp>
      <p:sp>
        <p:nvSpPr>
          <p:cNvPr id="18" name="TextBox 7"/>
          <p:cNvSpPr txBox="1">
            <a:spLocks noChangeArrowheads="1"/>
          </p:cNvSpPr>
          <p:nvPr/>
        </p:nvSpPr>
        <p:spPr bwMode="auto">
          <a:xfrm>
            <a:off x="3878212" y="2527856"/>
            <a:ext cx="13839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Open Source</a:t>
            </a:r>
          </a:p>
        </p:txBody>
      </p:sp>
      <p:sp>
        <p:nvSpPr>
          <p:cNvPr id="19" name="TextBox 8"/>
          <p:cNvSpPr txBox="1">
            <a:spLocks noChangeArrowheads="1"/>
          </p:cNvSpPr>
          <p:nvPr/>
        </p:nvSpPr>
        <p:spPr bwMode="auto">
          <a:xfrm>
            <a:off x="6381040" y="2527258"/>
            <a:ext cx="180925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1350" b="1" dirty="0">
                <a:solidFill>
                  <a:srgbClr val="35D4C7"/>
                </a:solidFill>
                <a:latin typeface="Helvetica Neue Light" charset="0"/>
                <a:ea typeface="Helvetica Neue Light" charset="0"/>
                <a:cs typeface="Helvetica Neue Light" charset="0"/>
              </a:rPr>
              <a:t>IBM Added Value</a:t>
            </a:r>
          </a:p>
        </p:txBody>
      </p:sp>
      <p:cxnSp>
        <p:nvCxnSpPr>
          <p:cNvPr id="20" name="Straight Connector 19"/>
          <p:cNvCxnSpPr/>
          <p:nvPr/>
        </p:nvCxnSpPr>
        <p:spPr>
          <a:xfrm>
            <a:off x="4570168" y="1979814"/>
            <a:ext cx="0" cy="476094"/>
          </a:xfrm>
          <a:prstGeom prst="line">
            <a:avLst/>
          </a:prstGeom>
          <a:noFill/>
          <a:ln w="38100" cap="flat" cmpd="sng" algn="ctr">
            <a:solidFill>
              <a:sysClr val="windowText" lastClr="000000"/>
            </a:solidFill>
            <a:prstDash val="solid"/>
            <a:miter lim="800000"/>
          </a:ln>
          <a:effectLst/>
        </p:spPr>
      </p:cxnSp>
      <p:cxnSp>
        <p:nvCxnSpPr>
          <p:cNvPr id="21" name="Straight Connector 20"/>
          <p:cNvCxnSpPr/>
          <p:nvPr/>
        </p:nvCxnSpPr>
        <p:spPr>
          <a:xfrm flipH="1" flipV="1">
            <a:off x="1855670" y="2302374"/>
            <a:ext cx="5433956" cy="13299"/>
          </a:xfrm>
          <a:prstGeom prst="line">
            <a:avLst/>
          </a:prstGeom>
          <a:noFill/>
          <a:ln w="38100" cap="flat" cmpd="sng" algn="ctr">
            <a:solidFill>
              <a:sysClr val="windowText" lastClr="000000"/>
            </a:solidFill>
            <a:prstDash val="solid"/>
            <a:miter lim="800000"/>
          </a:ln>
          <a:effectLst/>
        </p:spPr>
      </p:cxnSp>
      <p:cxnSp>
        <p:nvCxnSpPr>
          <p:cNvPr id="22" name="Straight Connector 21"/>
          <p:cNvCxnSpPr/>
          <p:nvPr/>
        </p:nvCxnSpPr>
        <p:spPr>
          <a:xfrm>
            <a:off x="1855670" y="2289674"/>
            <a:ext cx="0" cy="166235"/>
          </a:xfrm>
          <a:prstGeom prst="line">
            <a:avLst/>
          </a:prstGeom>
          <a:noFill/>
          <a:ln w="38100" cap="flat" cmpd="sng" algn="ctr">
            <a:solidFill>
              <a:sysClr val="windowText" lastClr="000000"/>
            </a:solidFill>
            <a:prstDash val="solid"/>
            <a:miter lim="800000"/>
          </a:ln>
          <a:effectLst/>
        </p:spPr>
      </p:cxnSp>
      <p:cxnSp>
        <p:nvCxnSpPr>
          <p:cNvPr id="23" name="Straight Connector 22"/>
          <p:cNvCxnSpPr/>
          <p:nvPr/>
        </p:nvCxnSpPr>
        <p:spPr>
          <a:xfrm>
            <a:off x="7289626" y="2302973"/>
            <a:ext cx="0" cy="164904"/>
          </a:xfrm>
          <a:prstGeom prst="line">
            <a:avLst/>
          </a:prstGeom>
          <a:noFill/>
          <a:ln w="38100" cap="flat" cmpd="sng" algn="ctr">
            <a:solidFill>
              <a:sysClr val="windowText" lastClr="000000"/>
            </a:solidFill>
            <a:prstDash val="solid"/>
            <a:miter lim="800000"/>
          </a:ln>
          <a:effectLst/>
        </p:spPr>
      </p:cxnSp>
      <p:sp>
        <p:nvSpPr>
          <p:cNvPr id="24" name="Rounded Rectangle 23"/>
          <p:cNvSpPr/>
          <p:nvPr/>
        </p:nvSpPr>
        <p:spPr>
          <a:xfrm>
            <a:off x="506607" y="5513533"/>
            <a:ext cx="8127118" cy="437528"/>
          </a:xfrm>
          <a:prstGeom prst="roundRect">
            <a:avLst/>
          </a:prstGeom>
          <a:solidFill>
            <a:srgbClr val="0A5889"/>
          </a:solidFill>
          <a:ln w="6350" cap="flat" cmpd="sng" algn="ctr">
            <a:solidFill>
              <a:srgbClr val="4177BE"/>
            </a:solidFill>
            <a:prstDash val="solid"/>
            <a:miter lim="800000"/>
          </a:ln>
          <a:effectLst/>
        </p:spPr>
        <p:txBody>
          <a:bodyPr anchor="ctr"/>
          <a:lstStyle/>
          <a:p>
            <a:pPr algn="ctr" defTabSz="342900" eaLnBrk="0">
              <a:defRPr/>
            </a:pPr>
            <a:r>
              <a:rPr lang="en-US" sz="1350" dirty="0">
                <a:solidFill>
                  <a:schemeClr val="bg1"/>
                </a:solidFill>
                <a:latin typeface="Helvetica Neue Light" charset="0"/>
                <a:ea typeface="Helvetica Neue Light" charset="0"/>
                <a:cs typeface="Helvetica Neue Light" charset="0"/>
              </a:rPr>
              <a:t>Powered by IBM </a:t>
            </a:r>
            <a:r>
              <a:rPr lang="en-US" sz="1350" b="1" dirty="0">
                <a:solidFill>
                  <a:srgbClr val="FEC82E"/>
                </a:solidFill>
                <a:latin typeface="Helvetica Neue Light" charset="0"/>
                <a:ea typeface="Helvetica Neue Light" charset="0"/>
                <a:cs typeface="Helvetica Neue Light" charset="0"/>
              </a:rPr>
              <a:t>Watson Data Platform</a:t>
            </a:r>
            <a:endParaRPr lang="en-US" sz="1350" dirty="0">
              <a:solidFill>
                <a:schemeClr val="bg1"/>
              </a:solidFill>
              <a:latin typeface="Helvetica Neue Light" charset="0"/>
              <a:ea typeface="Helvetica Neue Light" charset="0"/>
              <a:cs typeface="Helvetica Neue Light" charset="0"/>
            </a:endParaRPr>
          </a:p>
        </p:txBody>
      </p:sp>
      <p:sp>
        <p:nvSpPr>
          <p:cNvPr id="25" name="TextBox 16"/>
          <p:cNvSpPr txBox="1">
            <a:spLocks noChangeArrowheads="1"/>
          </p:cNvSpPr>
          <p:nvPr/>
        </p:nvSpPr>
        <p:spPr bwMode="auto">
          <a:xfrm>
            <a:off x="407195" y="2900970"/>
            <a:ext cx="25843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Find tutorials and datasets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Connect with Data Scientists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Ask questions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Read articles and papers</a:t>
            </a:r>
          </a:p>
          <a:p>
            <a:pPr marL="171450" indent="-171450" defTabSz="342900">
              <a:lnSpc>
                <a:spcPct val="100000"/>
              </a:lnSpc>
              <a:spcBef>
                <a:spcPct val="0"/>
              </a:spcBef>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prstClr val="black"/>
                </a:solidFill>
                <a:latin typeface="Helvetica Neue Light" charset="0"/>
                <a:ea typeface="Helvetica Neue Light" charset="0"/>
                <a:cs typeface="Helvetica Neue Light" charset="0"/>
              </a:rPr>
              <a:t>Fork and share projects</a:t>
            </a:r>
          </a:p>
        </p:txBody>
      </p:sp>
      <p:sp>
        <p:nvSpPr>
          <p:cNvPr id="26" name="TextBox 20"/>
          <p:cNvSpPr txBox="1">
            <a:spLocks noChangeArrowheads="1"/>
          </p:cNvSpPr>
          <p:nvPr/>
        </p:nvSpPr>
        <p:spPr bwMode="auto">
          <a:xfrm>
            <a:off x="3066953" y="2900970"/>
            <a:ext cx="27446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Code in Scala/Python/R/SQL</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err="1">
                <a:solidFill>
                  <a:prstClr val="black"/>
                </a:solidFill>
                <a:latin typeface="Helvetica Neue Light" charset="0"/>
                <a:ea typeface="Helvetica Neue Light" charset="0"/>
                <a:cs typeface="Helvetica Neue Light" charset="0"/>
              </a:rPr>
              <a:t>Jupyter</a:t>
            </a:r>
            <a:r>
              <a:rPr lang="en-US" altLang="en-US" sz="1400" dirty="0">
                <a:solidFill>
                  <a:prstClr val="black"/>
                </a:solidFill>
                <a:latin typeface="Helvetica Neue Light" charset="0"/>
                <a:ea typeface="Helvetica Neue Light" charset="0"/>
                <a:cs typeface="Helvetica Neue Light" charset="0"/>
              </a:rPr>
              <a:t> Notebooks</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RStudio IDE and Shiny</a:t>
            </a:r>
          </a:p>
          <a:p>
            <a:pPr marL="171450" indent="-171450" defTabSz="342900">
              <a:lnSpc>
                <a:spcPct val="100000"/>
              </a:lnSpc>
              <a:spcBef>
                <a:spcPct val="0"/>
              </a:spcBef>
              <a:buClr>
                <a:schemeClr val="tx1"/>
              </a:buClr>
            </a:pPr>
            <a:endParaRPr lang="en-US" altLang="en-US" sz="1400" b="1" dirty="0">
              <a:solidFill>
                <a:srgbClr val="455AFB"/>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Helvetica Neue Light" charset="0"/>
                <a:ea typeface="Helvetica Neue Light" charset="0"/>
                <a:cs typeface="Helvetica Neue Light" charset="0"/>
              </a:rPr>
              <a:t>Apache Spark</a:t>
            </a:r>
          </a:p>
          <a:p>
            <a:pPr marL="171450" indent="-171450" defTabSz="342900">
              <a:lnSpc>
                <a:spcPct val="100000"/>
              </a:lnSpc>
              <a:spcBef>
                <a:spcPct val="0"/>
              </a:spcBef>
              <a:buClr>
                <a:schemeClr val="tx1"/>
              </a:buClr>
            </a:pPr>
            <a:endParaRPr lang="en-US" altLang="en-US" sz="1400" dirty="0">
              <a:solidFill>
                <a:prstClr val="black"/>
              </a:solidFill>
              <a:latin typeface="Helvetica Neue Light"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solidFill>
                  <a:prstClr val="black"/>
                </a:solidFill>
                <a:latin typeface="Helvetica Neue Light" charset="0"/>
                <a:ea typeface="Helvetica Neue Light" charset="0"/>
                <a:cs typeface="Helvetica Neue Light" charset="0"/>
              </a:rPr>
              <a:t>Your favorite libraries</a:t>
            </a:r>
          </a:p>
        </p:txBody>
      </p:sp>
      <p:sp>
        <p:nvSpPr>
          <p:cNvPr id="27" name="TextBox 21"/>
          <p:cNvSpPr txBox="1">
            <a:spLocks noChangeArrowheads="1"/>
          </p:cNvSpPr>
          <p:nvPr/>
        </p:nvSpPr>
        <p:spPr bwMode="auto">
          <a:xfrm>
            <a:off x="5886450" y="2685309"/>
            <a:ext cx="3303034"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defTabSz="342900">
              <a:lnSpc>
                <a:spcPct val="100000"/>
              </a:lnSpc>
              <a:spcBef>
                <a:spcPct val="0"/>
              </a:spcBef>
              <a:buNone/>
            </a:pPr>
            <a:endParaRPr lang="en-US" altLang="en-US" sz="1400" dirty="0">
              <a:solidFill>
                <a:srgbClr val="000000"/>
              </a:solidFill>
              <a:latin typeface="Helvetica Neue Light" charset="0"/>
            </a:endParaRPr>
          </a:p>
          <a:p>
            <a:pPr marL="171450" indent="-171450" defTabSz="342900">
              <a:lnSpc>
                <a:spcPct val="100000"/>
              </a:lnSpc>
              <a:spcBef>
                <a:spcPct val="0"/>
              </a:spcBef>
            </a:pPr>
            <a:r>
              <a:rPr lang="es-CO" altLang="en-US" sz="1400" dirty="0">
                <a:solidFill>
                  <a:srgbClr val="000000"/>
                </a:solidFill>
                <a:latin typeface="Helvetica Neue Light" charset="0"/>
              </a:rPr>
              <a:t>Data </a:t>
            </a:r>
            <a:r>
              <a:rPr lang="es-CO" altLang="en-US" sz="1400" dirty="0" err="1">
                <a:solidFill>
                  <a:srgbClr val="000000"/>
                </a:solidFill>
                <a:latin typeface="Helvetica Neue Light" charset="0"/>
              </a:rPr>
              <a:t>Refinery</a:t>
            </a:r>
            <a:endParaRPr lang="en-US" altLang="en-US" sz="1400" dirty="0">
              <a:solidFill>
                <a:srgbClr val="000000"/>
              </a:solidFill>
              <a:latin typeface="Helvetica Neue Light" charset="0"/>
            </a:endParaRPr>
          </a:p>
          <a:p>
            <a:pPr marL="171450" indent="-171450" defTabSz="342900">
              <a:lnSpc>
                <a:spcPct val="100000"/>
              </a:lnSpc>
              <a:spcBef>
                <a:spcPct val="0"/>
              </a:spcBef>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solidFill>
                  <a:srgbClr val="000000"/>
                </a:solidFill>
                <a:latin typeface="Helvetica Neue Light" charset="0"/>
                <a:ea typeface="Helvetica Neue Light" charset="0"/>
                <a:cs typeface="Helvetica Neue Light" charset="0"/>
              </a:rPr>
              <a:t>Watson Machine Learning**</a:t>
            </a:r>
          </a:p>
          <a:p>
            <a:pPr defTabSz="342900">
              <a:lnSpc>
                <a:spcPct val="100000"/>
              </a:lnSpc>
              <a:spcBef>
                <a:spcPct val="0"/>
              </a:spcBef>
              <a:buNone/>
            </a:pPr>
            <a:endParaRPr lang="en-US" altLang="en-US" sz="1400" dirty="0">
              <a:solidFill>
                <a:srgbClr val="A6A6A6"/>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Prescriptive Analytics – </a:t>
            </a:r>
            <a:r>
              <a:rPr lang="en-US" altLang="en-US" sz="1400" dirty="0" err="1">
                <a:latin typeface="Helvetica Neue Light" charset="0"/>
                <a:ea typeface="Helvetica Neue Light" charset="0"/>
                <a:cs typeface="Helvetica Neue Light" charset="0"/>
              </a:rPr>
              <a:t>DOcplexcloud</a:t>
            </a:r>
            <a:r>
              <a:rPr lang="en-US" altLang="en-US" sz="1400" dirty="0">
                <a:latin typeface="Helvetica Neue Light" charset="0"/>
                <a:ea typeface="Helvetica Neue Light" charset="0"/>
                <a:cs typeface="Helvetica Neue Light" charset="0"/>
              </a:rPr>
              <a:t>**</a:t>
            </a:r>
          </a:p>
          <a:p>
            <a:pPr defTabSz="342900">
              <a:lnSpc>
                <a:spcPct val="100000"/>
              </a:lnSpc>
              <a:spcBef>
                <a:spcPct val="0"/>
              </a:spcBef>
              <a:buNone/>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Projects and Version Control</a:t>
            </a:r>
          </a:p>
          <a:p>
            <a:pPr marL="171450" indent="-171450" defTabSz="342900">
              <a:lnSpc>
                <a:spcPct val="100000"/>
              </a:lnSpc>
              <a:spcBef>
                <a:spcPct val="0"/>
              </a:spcBef>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Helvetica Neue Light" charset="0"/>
                <a:ea typeface="Helvetica Neue Light" charset="0"/>
                <a:cs typeface="Helvetica Neue Light" charset="0"/>
              </a:rPr>
              <a:t>Managed Spark Service</a:t>
            </a:r>
          </a:p>
        </p:txBody>
      </p:sp>
      <p:sp>
        <p:nvSpPr>
          <p:cNvPr id="3" name="TextBox 2"/>
          <p:cNvSpPr txBox="1"/>
          <p:nvPr/>
        </p:nvSpPr>
        <p:spPr>
          <a:xfrm>
            <a:off x="447675" y="6000750"/>
            <a:ext cx="6622936" cy="415498"/>
          </a:xfrm>
          <a:prstGeom prst="rect">
            <a:avLst/>
          </a:prstGeom>
          <a:noFill/>
        </p:spPr>
        <p:txBody>
          <a:bodyPr wrap="square" rtlCol="0" anchor="t">
            <a:spAutoFit/>
          </a:bodyPr>
          <a:lstStyle/>
          <a:p>
            <a:r>
              <a:rPr lang="en-US" sz="1050" dirty="0">
                <a:solidFill>
                  <a:schemeClr val="bg1">
                    <a:lumMod val="65000"/>
                  </a:schemeClr>
                </a:solidFill>
                <a:latin typeface="HelvNeue Roman for IBM"/>
              </a:rPr>
              <a:t>* Closed beta</a:t>
            </a:r>
          </a:p>
          <a:p>
            <a:r>
              <a:rPr lang="en-US" sz="1050" dirty="0">
                <a:solidFill>
                  <a:srgbClr val="000000"/>
                </a:solidFill>
                <a:latin typeface="HelvNeue Roman for IBM"/>
              </a:rPr>
              <a:t>** Integrated with DSX, but separate part numbers need to be purchased to use this capability</a:t>
            </a:r>
          </a:p>
        </p:txBody>
      </p:sp>
      <p:sp>
        <p:nvSpPr>
          <p:cNvPr id="4" name="Title 3"/>
          <p:cNvSpPr>
            <a:spLocks noGrp="1"/>
          </p:cNvSpPr>
          <p:nvPr>
            <p:ph type="title"/>
          </p:nvPr>
        </p:nvSpPr>
        <p:spPr/>
        <p:txBody>
          <a:bodyPr/>
          <a:lstStyle/>
          <a:p>
            <a:r>
              <a:rPr lang="en-US" dirty="0" err="1"/>
              <a:t>Atributos</a:t>
            </a:r>
            <a:r>
              <a:rPr lang="en-US" dirty="0"/>
              <a:t> </a:t>
            </a:r>
            <a:r>
              <a:rPr lang="en-US" dirty="0" err="1"/>
              <a:t>principales</a:t>
            </a:r>
            <a:r>
              <a:rPr lang="en-US" dirty="0"/>
              <a:t> de Watson Studio</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222" y="1390113"/>
            <a:ext cx="1867885" cy="793416"/>
          </a:xfrm>
          <a:prstGeom prst="rect">
            <a:avLst/>
          </a:prstGeom>
        </p:spPr>
      </p:pic>
    </p:spTree>
    <p:extLst>
      <p:ext uri="{BB962C8B-B14F-4D97-AF65-F5344CB8AC3E}">
        <p14:creationId xmlns:p14="http://schemas.microsoft.com/office/powerpoint/2010/main" val="156981530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F92C-453F-4D7A-8A98-7E1D95FAC92B}"/>
              </a:ext>
            </a:extLst>
          </p:cNvPr>
          <p:cNvSpPr>
            <a:spLocks noGrp="1"/>
          </p:cNvSpPr>
          <p:nvPr>
            <p:ph type="title"/>
          </p:nvPr>
        </p:nvSpPr>
        <p:spPr/>
        <p:txBody>
          <a:bodyPr/>
          <a:lstStyle/>
          <a:p>
            <a:r>
              <a:rPr lang="es-CO" dirty="0"/>
              <a:t>Conceptos claves Watson Studio</a:t>
            </a:r>
            <a:endParaRPr lang="en-US" dirty="0"/>
          </a:p>
        </p:txBody>
      </p:sp>
      <p:sp>
        <p:nvSpPr>
          <p:cNvPr id="5" name="TextBox 4">
            <a:extLst>
              <a:ext uri="{FF2B5EF4-FFF2-40B4-BE49-F238E27FC236}">
                <a16:creationId xmlns:a16="http://schemas.microsoft.com/office/drawing/2014/main" id="{B9A71BF7-AE43-476B-973B-4DCB92CFE81D}"/>
              </a:ext>
            </a:extLst>
          </p:cNvPr>
          <p:cNvSpPr txBox="1"/>
          <p:nvPr/>
        </p:nvSpPr>
        <p:spPr>
          <a:xfrm>
            <a:off x="4396242" y="1439227"/>
            <a:ext cx="3996644" cy="1200329"/>
          </a:xfrm>
          <a:prstGeom prst="rect">
            <a:avLst/>
          </a:prstGeom>
          <a:noFill/>
        </p:spPr>
        <p:txBody>
          <a:bodyPr wrap="square" rtlCol="0">
            <a:spAutoFit/>
          </a:bodyPr>
          <a:lstStyle/>
          <a:p>
            <a:pPr algn="just"/>
            <a:r>
              <a:rPr lang="es-CO" dirty="0"/>
              <a:t>Apache </a:t>
            </a:r>
            <a:r>
              <a:rPr lang="es-CO" dirty="0" err="1"/>
              <a:t>Spark</a:t>
            </a:r>
            <a:r>
              <a:rPr lang="es-CO" dirty="0"/>
              <a:t> es un </a:t>
            </a:r>
            <a:r>
              <a:rPr lang="es-CO" dirty="0" err="1"/>
              <a:t>framework</a:t>
            </a:r>
            <a:r>
              <a:rPr lang="es-CO" dirty="0"/>
              <a:t> open </a:t>
            </a:r>
            <a:r>
              <a:rPr lang="es-CO" dirty="0" err="1"/>
              <a:t>source</a:t>
            </a:r>
            <a:r>
              <a:rPr lang="es-CO" dirty="0"/>
              <a:t> de computación en </a:t>
            </a:r>
            <a:r>
              <a:rPr lang="es-CO" dirty="0" err="1"/>
              <a:t>clusters</a:t>
            </a:r>
            <a:r>
              <a:rPr lang="es-CO" dirty="0"/>
              <a:t> optimizado para procesamiento de datos rápido y a larga escala.</a:t>
            </a:r>
            <a:endParaRPr lang="en-US" dirty="0"/>
          </a:p>
        </p:txBody>
      </p:sp>
      <p:pic>
        <p:nvPicPr>
          <p:cNvPr id="11" name="Picture 10">
            <a:extLst>
              <a:ext uri="{FF2B5EF4-FFF2-40B4-BE49-F238E27FC236}">
                <a16:creationId xmlns:a16="http://schemas.microsoft.com/office/drawing/2014/main" id="{75D63222-82DC-4B1B-9EDC-5789EB2020B2}"/>
              </a:ext>
            </a:extLst>
          </p:cNvPr>
          <p:cNvPicPr>
            <a:picLocks noChangeAspect="1"/>
          </p:cNvPicPr>
          <p:nvPr/>
        </p:nvPicPr>
        <p:blipFill>
          <a:blip r:embed="rId2"/>
          <a:stretch>
            <a:fillRect/>
          </a:stretch>
        </p:blipFill>
        <p:spPr>
          <a:xfrm>
            <a:off x="265113" y="3141345"/>
            <a:ext cx="3686175" cy="1123950"/>
          </a:xfrm>
          <a:prstGeom prst="rect">
            <a:avLst/>
          </a:prstGeom>
        </p:spPr>
      </p:pic>
      <p:pic>
        <p:nvPicPr>
          <p:cNvPr id="12" name="Picture 11">
            <a:extLst>
              <a:ext uri="{FF2B5EF4-FFF2-40B4-BE49-F238E27FC236}">
                <a16:creationId xmlns:a16="http://schemas.microsoft.com/office/drawing/2014/main" id="{8FF19DA7-AF67-4CDB-961A-46DE69E57911}"/>
              </a:ext>
            </a:extLst>
          </p:cNvPr>
          <p:cNvPicPr>
            <a:picLocks noChangeAspect="1"/>
          </p:cNvPicPr>
          <p:nvPr/>
        </p:nvPicPr>
        <p:blipFill>
          <a:blip r:embed="rId3"/>
          <a:stretch>
            <a:fillRect/>
          </a:stretch>
        </p:blipFill>
        <p:spPr>
          <a:xfrm>
            <a:off x="255588" y="1472653"/>
            <a:ext cx="3695700" cy="1133475"/>
          </a:xfrm>
          <a:prstGeom prst="rect">
            <a:avLst/>
          </a:prstGeom>
        </p:spPr>
      </p:pic>
      <p:pic>
        <p:nvPicPr>
          <p:cNvPr id="13" name="Picture 12">
            <a:extLst>
              <a:ext uri="{FF2B5EF4-FFF2-40B4-BE49-F238E27FC236}">
                <a16:creationId xmlns:a16="http://schemas.microsoft.com/office/drawing/2014/main" id="{F86957E0-79E0-4B0A-8727-3887332088AB}"/>
              </a:ext>
            </a:extLst>
          </p:cNvPr>
          <p:cNvPicPr>
            <a:picLocks noChangeAspect="1"/>
          </p:cNvPicPr>
          <p:nvPr/>
        </p:nvPicPr>
        <p:blipFill>
          <a:blip r:embed="rId4"/>
          <a:stretch>
            <a:fillRect/>
          </a:stretch>
        </p:blipFill>
        <p:spPr>
          <a:xfrm>
            <a:off x="265113" y="4800512"/>
            <a:ext cx="3705225" cy="1152525"/>
          </a:xfrm>
          <a:prstGeom prst="rect">
            <a:avLst/>
          </a:prstGeom>
        </p:spPr>
      </p:pic>
      <p:sp>
        <p:nvSpPr>
          <p:cNvPr id="14" name="TextBox 13">
            <a:extLst>
              <a:ext uri="{FF2B5EF4-FFF2-40B4-BE49-F238E27FC236}">
                <a16:creationId xmlns:a16="http://schemas.microsoft.com/office/drawing/2014/main" id="{DB39088F-6BC1-481A-AC7A-530894D109FB}"/>
              </a:ext>
            </a:extLst>
          </p:cNvPr>
          <p:cNvSpPr txBox="1"/>
          <p:nvPr/>
        </p:nvSpPr>
        <p:spPr>
          <a:xfrm>
            <a:off x="4396242" y="3141345"/>
            <a:ext cx="3996644" cy="1089529"/>
          </a:xfrm>
          <a:prstGeom prst="rect">
            <a:avLst/>
          </a:prstGeom>
          <a:noFill/>
        </p:spPr>
        <p:txBody>
          <a:bodyPr wrap="square" rtlCol="0">
            <a:spAutoFit/>
          </a:bodyPr>
          <a:lstStyle/>
          <a:p>
            <a:pPr algn="just">
              <a:lnSpc>
                <a:spcPct val="90000"/>
              </a:lnSpc>
            </a:pPr>
            <a:r>
              <a:rPr lang="en-US" dirty="0" err="1"/>
              <a:t>Permite</a:t>
            </a:r>
            <a:r>
              <a:rPr lang="en-US" dirty="0"/>
              <a:t> </a:t>
            </a:r>
            <a:r>
              <a:rPr lang="en-US" dirty="0" err="1"/>
              <a:t>guardar</a:t>
            </a:r>
            <a:r>
              <a:rPr lang="en-US" dirty="0"/>
              <a:t> </a:t>
            </a:r>
            <a:r>
              <a:rPr lang="en-US" dirty="0" err="1"/>
              <a:t>los</a:t>
            </a:r>
            <a:r>
              <a:rPr lang="en-US" dirty="0"/>
              <a:t> </a:t>
            </a:r>
            <a:r>
              <a:rPr lang="en-US" dirty="0" err="1"/>
              <a:t>modelos</a:t>
            </a:r>
            <a:r>
              <a:rPr lang="en-US" dirty="0"/>
              <a:t> </a:t>
            </a:r>
            <a:r>
              <a:rPr lang="en-US" dirty="0" err="1"/>
              <a:t>en</a:t>
            </a:r>
            <a:r>
              <a:rPr lang="en-US" dirty="0"/>
              <a:t> un </a:t>
            </a:r>
            <a:r>
              <a:rPr lang="en-US" dirty="0" err="1"/>
              <a:t>repositorio</a:t>
            </a:r>
            <a:r>
              <a:rPr lang="en-US" dirty="0"/>
              <a:t> y </a:t>
            </a:r>
            <a:r>
              <a:rPr lang="en-US" dirty="0" err="1"/>
              <a:t>luego</a:t>
            </a:r>
            <a:r>
              <a:rPr lang="en-US" dirty="0"/>
              <a:t> </a:t>
            </a:r>
            <a:r>
              <a:rPr lang="en-US" dirty="0" err="1"/>
              <a:t>desplegarlos</a:t>
            </a:r>
            <a:r>
              <a:rPr lang="en-US" dirty="0"/>
              <a:t> </a:t>
            </a:r>
            <a:r>
              <a:rPr lang="en-US" dirty="0" err="1"/>
              <a:t>como</a:t>
            </a:r>
            <a:r>
              <a:rPr lang="en-US" dirty="0"/>
              <a:t> un RES API con </a:t>
            </a:r>
            <a:r>
              <a:rPr lang="en-US" dirty="0" err="1"/>
              <a:t>pocas</a:t>
            </a:r>
            <a:r>
              <a:rPr lang="en-US" dirty="0"/>
              <a:t> </a:t>
            </a:r>
            <a:r>
              <a:rPr lang="en-US" dirty="0" err="1"/>
              <a:t>líneas</a:t>
            </a:r>
            <a:r>
              <a:rPr lang="en-US" dirty="0"/>
              <a:t> de </a:t>
            </a:r>
            <a:r>
              <a:rPr lang="en-US" dirty="0" err="1"/>
              <a:t>código</a:t>
            </a:r>
            <a:endParaRPr lang="en-US" dirty="0"/>
          </a:p>
        </p:txBody>
      </p:sp>
      <p:sp>
        <p:nvSpPr>
          <p:cNvPr id="15" name="TextBox 14">
            <a:extLst>
              <a:ext uri="{FF2B5EF4-FFF2-40B4-BE49-F238E27FC236}">
                <a16:creationId xmlns:a16="http://schemas.microsoft.com/office/drawing/2014/main" id="{CE89B498-5B09-4DC5-B21C-7BD4B90EF206}"/>
              </a:ext>
            </a:extLst>
          </p:cNvPr>
          <p:cNvSpPr txBox="1"/>
          <p:nvPr/>
        </p:nvSpPr>
        <p:spPr>
          <a:xfrm>
            <a:off x="4396242" y="4800512"/>
            <a:ext cx="3996644" cy="1089529"/>
          </a:xfrm>
          <a:prstGeom prst="rect">
            <a:avLst/>
          </a:prstGeom>
          <a:noFill/>
        </p:spPr>
        <p:txBody>
          <a:bodyPr wrap="square" rtlCol="0">
            <a:spAutoFit/>
          </a:bodyPr>
          <a:lstStyle/>
          <a:p>
            <a:pPr algn="just">
              <a:lnSpc>
                <a:spcPct val="90000"/>
              </a:lnSpc>
            </a:pPr>
            <a:r>
              <a:rPr lang="es-CO" dirty="0"/>
              <a:t>Permite almacenar grandes cantidades de datos no estructurados de manera sencilla, escalable y económica.</a:t>
            </a:r>
            <a:endParaRPr lang="en-US" dirty="0"/>
          </a:p>
        </p:txBody>
      </p:sp>
    </p:spTree>
    <p:extLst>
      <p:ext uri="{BB962C8B-B14F-4D97-AF65-F5344CB8AC3E}">
        <p14:creationId xmlns:p14="http://schemas.microsoft.com/office/powerpoint/2010/main" val="113836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F92C-453F-4D7A-8A98-7E1D95FAC92B}"/>
              </a:ext>
            </a:extLst>
          </p:cNvPr>
          <p:cNvSpPr>
            <a:spLocks noGrp="1"/>
          </p:cNvSpPr>
          <p:nvPr>
            <p:ph type="title"/>
          </p:nvPr>
        </p:nvSpPr>
        <p:spPr/>
        <p:txBody>
          <a:bodyPr/>
          <a:lstStyle/>
          <a:p>
            <a:r>
              <a:rPr lang="es-CO" dirty="0"/>
              <a:t>Conceptos claves – Watson Studio</a:t>
            </a:r>
            <a:endParaRPr lang="en-US" dirty="0"/>
          </a:p>
        </p:txBody>
      </p:sp>
      <p:sp>
        <p:nvSpPr>
          <p:cNvPr id="5" name="TextBox 4">
            <a:extLst>
              <a:ext uri="{FF2B5EF4-FFF2-40B4-BE49-F238E27FC236}">
                <a16:creationId xmlns:a16="http://schemas.microsoft.com/office/drawing/2014/main" id="{B9A71BF7-AE43-476B-973B-4DCB92CFE81D}"/>
              </a:ext>
            </a:extLst>
          </p:cNvPr>
          <p:cNvSpPr txBox="1"/>
          <p:nvPr/>
        </p:nvSpPr>
        <p:spPr>
          <a:xfrm>
            <a:off x="4396242" y="1439227"/>
            <a:ext cx="3996644" cy="646331"/>
          </a:xfrm>
          <a:prstGeom prst="rect">
            <a:avLst/>
          </a:prstGeom>
          <a:noFill/>
        </p:spPr>
        <p:txBody>
          <a:bodyPr wrap="square" rtlCol="0">
            <a:spAutoFit/>
          </a:bodyPr>
          <a:lstStyle/>
          <a:p>
            <a:pPr algn="just"/>
            <a:r>
              <a:rPr lang="es-CO" dirty="0"/>
              <a:t>Un catálogo de datos integrado que optimiza el gobierno sobre los datos</a:t>
            </a:r>
            <a:endParaRPr lang="en-US" dirty="0"/>
          </a:p>
        </p:txBody>
      </p:sp>
      <p:sp>
        <p:nvSpPr>
          <p:cNvPr id="14" name="TextBox 13">
            <a:extLst>
              <a:ext uri="{FF2B5EF4-FFF2-40B4-BE49-F238E27FC236}">
                <a16:creationId xmlns:a16="http://schemas.microsoft.com/office/drawing/2014/main" id="{DB39088F-6BC1-481A-AC7A-530894D109FB}"/>
              </a:ext>
            </a:extLst>
          </p:cNvPr>
          <p:cNvSpPr txBox="1"/>
          <p:nvPr/>
        </p:nvSpPr>
        <p:spPr>
          <a:xfrm>
            <a:off x="4396242" y="3141345"/>
            <a:ext cx="3996644" cy="1089529"/>
          </a:xfrm>
          <a:prstGeom prst="rect">
            <a:avLst/>
          </a:prstGeom>
          <a:noFill/>
        </p:spPr>
        <p:txBody>
          <a:bodyPr wrap="square" rtlCol="0">
            <a:spAutoFit/>
          </a:bodyPr>
          <a:lstStyle/>
          <a:p>
            <a:pPr algn="just">
              <a:lnSpc>
                <a:spcPct val="90000"/>
              </a:lnSpc>
            </a:pPr>
            <a:r>
              <a:rPr lang="es-CO" dirty="0"/>
              <a:t>App auto servicio de preprocesamiento de datos para data </a:t>
            </a:r>
            <a:r>
              <a:rPr lang="es-CO" dirty="0" err="1"/>
              <a:t>scientists</a:t>
            </a:r>
            <a:r>
              <a:rPr lang="es-CO" dirty="0"/>
              <a:t>, data </a:t>
            </a:r>
            <a:r>
              <a:rPr lang="es-CO" dirty="0" err="1"/>
              <a:t>engineers</a:t>
            </a:r>
            <a:r>
              <a:rPr lang="es-CO" dirty="0"/>
              <a:t> y </a:t>
            </a:r>
            <a:r>
              <a:rPr lang="es-CO" dirty="0" err="1"/>
              <a:t>business</a:t>
            </a:r>
            <a:r>
              <a:rPr lang="es-CO" dirty="0"/>
              <a:t> </a:t>
            </a:r>
            <a:r>
              <a:rPr lang="es-CO" dirty="0" err="1"/>
              <a:t>analysts</a:t>
            </a:r>
            <a:r>
              <a:rPr lang="es-CO" dirty="0"/>
              <a:t>.</a:t>
            </a:r>
            <a:endParaRPr lang="en-US" dirty="0"/>
          </a:p>
        </p:txBody>
      </p:sp>
      <p:pic>
        <p:nvPicPr>
          <p:cNvPr id="8" name="Picture 7">
            <a:extLst>
              <a:ext uri="{FF2B5EF4-FFF2-40B4-BE49-F238E27FC236}">
                <a16:creationId xmlns:a16="http://schemas.microsoft.com/office/drawing/2014/main" id="{797B4A7D-FA2F-4B63-BB35-DC194B001B55}"/>
              </a:ext>
            </a:extLst>
          </p:cNvPr>
          <p:cNvPicPr>
            <a:picLocks noChangeAspect="1"/>
          </p:cNvPicPr>
          <p:nvPr/>
        </p:nvPicPr>
        <p:blipFill>
          <a:blip r:embed="rId2"/>
          <a:stretch>
            <a:fillRect/>
          </a:stretch>
        </p:blipFill>
        <p:spPr>
          <a:xfrm>
            <a:off x="265113" y="3115107"/>
            <a:ext cx="3705225" cy="1114425"/>
          </a:xfrm>
          <a:prstGeom prst="rect">
            <a:avLst/>
          </a:prstGeom>
        </p:spPr>
      </p:pic>
      <p:pic>
        <p:nvPicPr>
          <p:cNvPr id="3" name="Picture 2">
            <a:extLst>
              <a:ext uri="{FF2B5EF4-FFF2-40B4-BE49-F238E27FC236}">
                <a16:creationId xmlns:a16="http://schemas.microsoft.com/office/drawing/2014/main" id="{D8CA1556-43D1-48B2-B63E-5D61E2E8ADF8}"/>
              </a:ext>
            </a:extLst>
          </p:cNvPr>
          <p:cNvPicPr>
            <a:picLocks noChangeAspect="1"/>
          </p:cNvPicPr>
          <p:nvPr/>
        </p:nvPicPr>
        <p:blipFill>
          <a:blip r:embed="rId3"/>
          <a:stretch>
            <a:fillRect/>
          </a:stretch>
        </p:blipFill>
        <p:spPr>
          <a:xfrm>
            <a:off x="265112" y="1439227"/>
            <a:ext cx="3705225" cy="936561"/>
          </a:xfrm>
          <a:prstGeom prst="rect">
            <a:avLst/>
          </a:prstGeom>
        </p:spPr>
      </p:pic>
    </p:spTree>
    <p:extLst>
      <p:ext uri="{BB962C8B-B14F-4D97-AF65-F5344CB8AC3E}">
        <p14:creationId xmlns:p14="http://schemas.microsoft.com/office/powerpoint/2010/main" val="23078005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10.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6.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7.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8.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9.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heme/theme1.xml><?xml version="1.0" encoding="utf-8"?>
<a:theme xmlns:a="http://schemas.openxmlformats.org/drawingml/2006/main" name="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6_4x3_V7.potx [Read-Only]" id="{E1026183-F4C9-4CDE-82D9-5A66D7FF76B9}" vid="{34934F82-9546-4A2F-8A55-E7417A6D0BB3}"/>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gInsights v4 Intro 2015_March_3.pptx" id="{4D374731-0061-4D70-9904-0965EB6ABB0F}" vid="{70AEB7F7-9512-49A0-9281-F115C94C1615}"/>
    </a:ext>
  </a:extLst>
</a:theme>
</file>

<file path=docProps/app.xml><?xml version="1.0" encoding="utf-8"?>
<Properties xmlns="http://schemas.openxmlformats.org/officeDocument/2006/extended-properties" xmlns:vt="http://schemas.openxmlformats.org/officeDocument/2006/docPropsVTypes">
  <Template>ZACS_Template_2016_4x3_V7</Template>
  <TotalTime>8459</TotalTime>
  <Words>7622</Words>
  <Application>Microsoft Office PowerPoint</Application>
  <PresentationFormat>Presentación en pantalla (4:3)</PresentationFormat>
  <Paragraphs>562</Paragraphs>
  <Slides>41</Slides>
  <Notes>39</Notes>
  <HiddenSlides>0</HiddenSlides>
  <MMClips>0</MMClips>
  <ScaleCrop>false</ScaleCrop>
  <HeadingPairs>
    <vt:vector size="6" baseType="variant">
      <vt:variant>
        <vt:lpstr>Fuentes usadas</vt:lpstr>
      </vt:variant>
      <vt:variant>
        <vt:i4>19</vt:i4>
      </vt:variant>
      <vt:variant>
        <vt:lpstr>Tema</vt:lpstr>
      </vt:variant>
      <vt:variant>
        <vt:i4>9</vt:i4>
      </vt:variant>
      <vt:variant>
        <vt:lpstr>Títulos de diapositiva</vt:lpstr>
      </vt:variant>
      <vt:variant>
        <vt:i4>41</vt:i4>
      </vt:variant>
    </vt:vector>
  </HeadingPairs>
  <TitlesOfParts>
    <vt:vector size="69" baseType="lpstr">
      <vt:lpstr>ＭＳ Ｐゴシック</vt:lpstr>
      <vt:lpstr>ＭＳ Ｐゴシック</vt:lpstr>
      <vt:lpstr>Arial</vt:lpstr>
      <vt:lpstr>Calibri</vt:lpstr>
      <vt:lpstr>Gill Sans</vt:lpstr>
      <vt:lpstr>Helvetica</vt:lpstr>
      <vt:lpstr>Helvetica Light</vt:lpstr>
      <vt:lpstr>Helvetica Neue</vt:lpstr>
      <vt:lpstr>Helvetica Neue Light</vt:lpstr>
      <vt:lpstr>Helvetica Neue Thin</vt:lpstr>
      <vt:lpstr>HelvNeue for IBM</vt:lpstr>
      <vt:lpstr>HelvNeue Medium for IBM</vt:lpstr>
      <vt:lpstr>HelvNeue Roman for IBM</vt:lpstr>
      <vt:lpstr>LucidaGrande</vt:lpstr>
      <vt:lpstr>STHeitiSC-Light</vt:lpstr>
      <vt:lpstr>Symbol</vt:lpstr>
      <vt:lpstr>Times New Roman</vt:lpstr>
      <vt:lpstr>Verdana</vt:lpstr>
      <vt:lpstr>Wingdings</vt:lpstr>
      <vt:lpstr>IBM Analytics_wht_template</vt:lpstr>
      <vt:lpstr>1_IBM Analytics_wht_template</vt:lpstr>
      <vt:lpstr>2_IBM Analytics_wht_template</vt:lpstr>
      <vt:lpstr>3_IBM Analytics_wht_template</vt:lpstr>
      <vt:lpstr>4_IBM Analytics_wht_template</vt:lpstr>
      <vt:lpstr>5_IBM Analytics_wht_template</vt:lpstr>
      <vt:lpstr>6_IBM Analytics_wht_template</vt:lpstr>
      <vt:lpstr>7_IBM Analytics_wht_template</vt:lpstr>
      <vt:lpstr>10_IBM Analytics_wht_template</vt:lpstr>
      <vt:lpstr>IBM Watson Studio Visión General</vt:lpstr>
      <vt:lpstr>Contents</vt:lpstr>
      <vt:lpstr>Presentación de PowerPoint</vt:lpstr>
      <vt:lpstr>Presentación de PowerPoint</vt:lpstr>
      <vt:lpstr>IBM Watson Data Platform Experimenta nuevas formas de poner los datos a trabajar</vt:lpstr>
      <vt:lpstr>Experiencias a la medida y colaboración de usuarios</vt:lpstr>
      <vt:lpstr>Atributos principales de Watson Studio</vt:lpstr>
      <vt:lpstr>Conceptos claves Watson Studio</vt:lpstr>
      <vt:lpstr>Conceptos claves – Watson Studio</vt:lpstr>
      <vt:lpstr>Presentación de PowerPoint</vt:lpstr>
      <vt:lpstr>Colabora usando proyectos</vt:lpstr>
      <vt:lpstr>Funciones para compartir y reutilizar activos del proyecto para aumentar la productividad del equipo.</vt:lpstr>
      <vt:lpstr>Integración con GitHub</vt:lpstr>
      <vt:lpstr>Community Cards: Información en context para los usuarios</vt:lpstr>
      <vt:lpstr>Chatea en vivo con Intercom para tener soporte del equipo de IBM y para brindar retroalimentación de cómo mejorar DSX</vt:lpstr>
      <vt:lpstr>Jupyter Notebooks Integrados para un desarrollo interactivo y colaborativo. Ejecición sin problemas con Spark</vt:lpstr>
      <vt:lpstr>Desde un Notebook puedes usar el servicio de Spark asministrado por IBM para mezclar multiples tipos de datos, fuentes y cargas</vt:lpstr>
      <vt:lpstr>The Spark Service uses Bluemix Object Storage as its preferred data store for building performant applications</vt:lpstr>
      <vt:lpstr>DSX has RStudio built into the experience thanks to our strategic partnership</vt:lpstr>
      <vt:lpstr>With RStudio you can create Shiny web applications to make your analysis accessible to the business</vt:lpstr>
      <vt:lpstr>Modelling Energy Usage in NYC – BlocPower</vt:lpstr>
      <vt:lpstr>Use Shiny apps to share your analysis with business users</vt:lpstr>
      <vt:lpstr>IBM machine learning</vt:lpstr>
      <vt:lpstr>Operationalize insights with IBM Machine Learning</vt:lpstr>
      <vt:lpstr>IBM Machine Learning – Functionality for All!</vt:lpstr>
      <vt:lpstr>IBM Machine Learning in Data Science Experience</vt:lpstr>
      <vt:lpstr>The DSX Canvas is compatible with existing SPSS Modeler Streams and can be deployed via IBM Machine Learning</vt:lpstr>
      <vt:lpstr>appendix</vt:lpstr>
      <vt:lpstr>Data Scientist Workbench vs Data Science Experience</vt:lpstr>
      <vt:lpstr>Select Libraries to Meet Use-Case Challenges</vt:lpstr>
      <vt:lpstr>Select Libraries to Meet Use-Case Challenges</vt:lpstr>
      <vt:lpstr>Select Libraries to Meet Use-Case Challenges</vt:lpstr>
      <vt:lpstr>Select Libraries to Meet Use-Case Challenges</vt:lpstr>
      <vt:lpstr>Machine Learning</vt:lpstr>
      <vt:lpstr>GitHub</vt:lpstr>
      <vt:lpstr>Motivation for Apache Spark</vt:lpstr>
      <vt:lpstr>Motivation for Apache Spark</vt:lpstr>
      <vt:lpstr>Object Storage </vt:lpstr>
      <vt:lpstr>Presentación de PowerPoint</vt:lpstr>
      <vt:lpstr>Presentación de PowerPoint</vt:lpstr>
      <vt:lpstr>Presentación de PowerPoint</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brandonm</dc:creator>
  <cp:lastModifiedBy>Samir Char</cp:lastModifiedBy>
  <cp:revision>782</cp:revision>
  <dcterms:created xsi:type="dcterms:W3CDTF">2016-05-27T14:32:16Z</dcterms:created>
  <dcterms:modified xsi:type="dcterms:W3CDTF">2018-04-29T23:47:26Z</dcterms:modified>
</cp:coreProperties>
</file>